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40" d="100"/>
          <a:sy n="40" d="100"/>
        </p:scale>
        <p:origin x="1572" y="4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1" Type="http://schemas.openxmlformats.org/officeDocument/2006/relationships/image" Target="../media/image2.JPG"/></Relationships>
</file>

<file path=ppt/diagrams/_rels/drawing1.xml.rels><?xml version="1.0" encoding="UTF-8" standalone="yes"?>
<Relationships xmlns="http://schemas.openxmlformats.org/package/2006/relationships"><Relationship Id="rId1" Type="http://schemas.openxmlformats.org/officeDocument/2006/relationships/image" Target="../media/image2.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9BBC07B-BA28-4579-B54E-30CEA5E911DD}" type="doc">
      <dgm:prSet loTypeId="urn:microsoft.com/office/officeart/2008/layout/AccentedPicture" loCatId="picture" qsTypeId="urn:microsoft.com/office/officeart/2005/8/quickstyle/simple2" qsCatId="simple" csTypeId="urn:microsoft.com/office/officeart/2005/8/colors/accent1_2" csCatId="accent1" phldr="1"/>
      <dgm:spPr/>
    </dgm:pt>
    <dgm:pt modelId="{B3B2131A-1B15-4777-BFEA-5EE33C9A2785}">
      <dgm:prSet phldrT="[Text]"/>
      <dgm:spPr/>
      <dgm:t>
        <a:bodyPr/>
        <a:lstStyle/>
        <a:p>
          <a:endParaRPr lang="en-KE" dirty="0"/>
        </a:p>
      </dgm:t>
    </dgm:pt>
    <dgm:pt modelId="{989CD44F-139A-4F89-AEF1-1C9004D130B7}" type="parTrans" cxnId="{5B63CEFB-6F7B-431B-A27F-2FC6CA02DA02}">
      <dgm:prSet/>
      <dgm:spPr/>
      <dgm:t>
        <a:bodyPr/>
        <a:lstStyle/>
        <a:p>
          <a:endParaRPr lang="en-KE"/>
        </a:p>
      </dgm:t>
    </dgm:pt>
    <dgm:pt modelId="{96475C23-0993-4DCD-9E32-CEB7E50B887E}" type="sibTrans" cxnId="{5B63CEFB-6F7B-431B-A27F-2FC6CA02DA02}">
      <dgm:prSet/>
      <dgm:spPr>
        <a:blipFill>
          <a:blip xmlns:r="http://schemas.openxmlformats.org/officeDocument/2006/relationships" r:embed="rId1"/>
          <a:srcRect/>
          <a:stretch>
            <a:fillRect t="-9000" b="-9000"/>
          </a:stretch>
        </a:blipFill>
      </dgm:spPr>
      <dgm:t>
        <a:bodyPr/>
        <a:lstStyle/>
        <a:p>
          <a:endParaRPr lang="en-KE"/>
        </a:p>
      </dgm:t>
    </dgm:pt>
    <dgm:pt modelId="{E64EF6F2-F9B6-426C-B199-5D89927F19C2}" type="pres">
      <dgm:prSet presAssocID="{99BBC07B-BA28-4579-B54E-30CEA5E911DD}" presName="Name0" presStyleCnt="0">
        <dgm:presLayoutVars>
          <dgm:dir/>
        </dgm:presLayoutVars>
      </dgm:prSet>
      <dgm:spPr/>
    </dgm:pt>
    <dgm:pt modelId="{6C5B9F64-9ED1-4D5C-ACEF-77D75949A07A}" type="pres">
      <dgm:prSet presAssocID="{96475C23-0993-4DCD-9E32-CEB7E50B887E}" presName="picture_1" presStyleLbl="bgImgPlace1" presStyleIdx="0" presStyleCnt="1" custLinFactNeighborX="-10955" custLinFactNeighborY="-1180"/>
      <dgm:spPr/>
    </dgm:pt>
    <dgm:pt modelId="{60F140C2-B3ED-4FC8-A6FA-92D00A127B7D}" type="pres">
      <dgm:prSet presAssocID="{B3B2131A-1B15-4777-BFEA-5EE33C9A2785}" presName="text_1" presStyleLbl="node1" presStyleIdx="0" presStyleCnt="0">
        <dgm:presLayoutVars>
          <dgm:bulletEnabled val="1"/>
        </dgm:presLayoutVars>
      </dgm:prSet>
      <dgm:spPr/>
    </dgm:pt>
    <dgm:pt modelId="{79CB0644-E04D-4633-BD7D-096CD4BA5B8B}" type="pres">
      <dgm:prSet presAssocID="{99BBC07B-BA28-4579-B54E-30CEA5E911DD}" presName="maxNode" presStyleCnt="0"/>
      <dgm:spPr/>
    </dgm:pt>
    <dgm:pt modelId="{4787AF38-9DBF-4C6B-9290-7A26F9A7FC01}" type="pres">
      <dgm:prSet presAssocID="{99BBC07B-BA28-4579-B54E-30CEA5E911DD}" presName="Name33" presStyleCnt="0"/>
      <dgm:spPr/>
    </dgm:pt>
  </dgm:ptLst>
  <dgm:cxnLst>
    <dgm:cxn modelId="{3725F234-4D4F-4456-B736-FE294CA06945}" type="presOf" srcId="{96475C23-0993-4DCD-9E32-CEB7E50B887E}" destId="{6C5B9F64-9ED1-4D5C-ACEF-77D75949A07A}" srcOrd="0" destOrd="0" presId="urn:microsoft.com/office/officeart/2008/layout/AccentedPicture"/>
    <dgm:cxn modelId="{BF73F174-B74A-4970-9F6D-D68CB94FF4B1}" type="presOf" srcId="{B3B2131A-1B15-4777-BFEA-5EE33C9A2785}" destId="{60F140C2-B3ED-4FC8-A6FA-92D00A127B7D}" srcOrd="0" destOrd="0" presId="urn:microsoft.com/office/officeart/2008/layout/AccentedPicture"/>
    <dgm:cxn modelId="{F555F3A3-80A2-420A-8607-D2FD2C0C9954}" type="presOf" srcId="{99BBC07B-BA28-4579-B54E-30CEA5E911DD}" destId="{E64EF6F2-F9B6-426C-B199-5D89927F19C2}" srcOrd="0" destOrd="0" presId="urn:microsoft.com/office/officeart/2008/layout/AccentedPicture"/>
    <dgm:cxn modelId="{5B63CEFB-6F7B-431B-A27F-2FC6CA02DA02}" srcId="{99BBC07B-BA28-4579-B54E-30CEA5E911DD}" destId="{B3B2131A-1B15-4777-BFEA-5EE33C9A2785}" srcOrd="0" destOrd="0" parTransId="{989CD44F-139A-4F89-AEF1-1C9004D130B7}" sibTransId="{96475C23-0993-4DCD-9E32-CEB7E50B887E}"/>
    <dgm:cxn modelId="{47367285-8229-4758-A097-F40B6C06EA15}" type="presParOf" srcId="{E64EF6F2-F9B6-426C-B199-5D89927F19C2}" destId="{6C5B9F64-9ED1-4D5C-ACEF-77D75949A07A}" srcOrd="0" destOrd="0" presId="urn:microsoft.com/office/officeart/2008/layout/AccentedPicture"/>
    <dgm:cxn modelId="{65F3292E-A557-4EFF-A16B-A301E89026BA}" type="presParOf" srcId="{E64EF6F2-F9B6-426C-B199-5D89927F19C2}" destId="{60F140C2-B3ED-4FC8-A6FA-92D00A127B7D}" srcOrd="1" destOrd="0" presId="urn:microsoft.com/office/officeart/2008/layout/AccentedPicture"/>
    <dgm:cxn modelId="{6122CBF1-F0A7-45E7-991E-9803DEA8104F}" type="presParOf" srcId="{E64EF6F2-F9B6-426C-B199-5D89927F19C2}" destId="{79CB0644-E04D-4633-BD7D-096CD4BA5B8B}" srcOrd="2" destOrd="0" presId="urn:microsoft.com/office/officeart/2008/layout/AccentedPicture"/>
    <dgm:cxn modelId="{556E8072-1A70-427B-94A0-A788EF2DC15A}" type="presParOf" srcId="{79CB0644-E04D-4633-BD7D-096CD4BA5B8B}" destId="{4787AF38-9DBF-4C6B-9290-7A26F9A7FC01}" srcOrd="0" destOrd="0" presId="urn:microsoft.com/office/officeart/2008/layout/AccentedPictur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5B9F64-9ED1-4D5C-ACEF-77D75949A07A}">
      <dsp:nvSpPr>
        <dsp:cNvPr id="0" name=""/>
        <dsp:cNvSpPr/>
      </dsp:nvSpPr>
      <dsp:spPr>
        <a:xfrm>
          <a:off x="0" y="552640"/>
          <a:ext cx="5457692" cy="6961341"/>
        </a:xfrm>
        <a:prstGeom prst="roundRect">
          <a:avLst/>
        </a:prstGeom>
        <a:blipFill>
          <a:blip xmlns:r="http://schemas.openxmlformats.org/officeDocument/2006/relationships" r:embed="rId1"/>
          <a:srcRect/>
          <a:stretch>
            <a:fillRect t="-9000" b="-9000"/>
          </a:stretch>
        </a:blip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dsp:style>
    </dsp:sp>
    <dsp:sp modelId="{60F140C2-B3ED-4FC8-A6FA-92D00A127B7D}">
      <dsp:nvSpPr>
        <dsp:cNvPr id="0" name=""/>
        <dsp:cNvSpPr/>
      </dsp:nvSpPr>
      <dsp:spPr>
        <a:xfrm>
          <a:off x="218307" y="3419320"/>
          <a:ext cx="4202422" cy="4176805"/>
        </a:xfrm>
        <a:prstGeom prst="rect">
          <a:avLst/>
        </a:prstGeom>
        <a:noFill/>
        <a:ln w="19050" cap="flat" cmpd="sng" algn="ctr">
          <a:noFill/>
          <a:prstDash val="solid"/>
          <a:miter lim="800000"/>
        </a:ln>
        <a:effectLst/>
        <a:sp3d/>
      </dsp:spPr>
      <dsp:style>
        <a:lnRef idx="3">
          <a:scrgbClr r="0" g="0" b="0"/>
        </a:lnRef>
        <a:fillRef idx="1">
          <a:scrgbClr r="0" g="0" b="0"/>
        </a:fillRef>
        <a:effectRef idx="1">
          <a:scrgbClr r="0" g="0" b="0"/>
        </a:effectRef>
        <a:fontRef idx="minor">
          <a:schemeClr val="lt1"/>
        </a:fontRef>
      </dsp:style>
      <dsp:txBody>
        <a:bodyPr spcFirstLastPara="0" vert="horz" wrap="square" lIns="165100" tIns="165100" rIns="165100" bIns="165100" numCol="1" spcCol="1270" anchor="b" anchorCtr="0">
          <a:noAutofit/>
        </a:bodyPr>
        <a:lstStyle/>
        <a:p>
          <a:pPr marL="0" lvl="0" indent="0" algn="l" defTabSz="2889250">
            <a:lnSpc>
              <a:spcPct val="90000"/>
            </a:lnSpc>
            <a:spcBef>
              <a:spcPct val="0"/>
            </a:spcBef>
            <a:spcAft>
              <a:spcPct val="35000"/>
            </a:spcAft>
            <a:buNone/>
          </a:pPr>
          <a:endParaRPr lang="en-KE" sz="6500" kern="1200" dirty="0"/>
        </a:p>
      </dsp:txBody>
      <dsp:txXfrm>
        <a:off x="218307" y="3419320"/>
        <a:ext cx="4202422" cy="4176805"/>
      </dsp:txXfrm>
    </dsp:sp>
  </dsp:spTree>
</dsp:drawing>
</file>

<file path=ppt/diagrams/layout1.xml><?xml version="1.0" encoding="utf-8"?>
<dgm:layoutDef xmlns:dgm="http://schemas.openxmlformats.org/drawingml/2006/diagram" xmlns:a="http://schemas.openxmlformats.org/drawingml/2006/main" uniqueId="urn:microsoft.com/office/officeart/2008/layout/AccentedPicture">
  <dgm:title val=""/>
  <dgm:desc val=""/>
  <dgm:catLst>
    <dgm:cat type="picture" pri="1000"/>
    <dgm:cat type="pictureconvert" pri="1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varLst>
    <dgm:alg type="composite"/>
    <dgm:shape xmlns:r="http://schemas.openxmlformats.org/officeDocument/2006/relationships" r:blip="">
      <dgm:adjLst/>
    </dgm:shape>
    <dgm:choose name="Name1">
      <dgm:if name="Name2" axis="ch" ptType="node" func="cnt" op="lte" val="1">
        <dgm:constrLst>
          <dgm:constr type="h" for="ch" forName="picture_1" refType="h"/>
          <dgm:constr type="w" for="ch" forName="picture_1" refType="h" refFor="ch" refForName="picture_1" op="equ" fact="0.784"/>
          <dgm:constr type="l" for="ch" forName="picture_1"/>
          <dgm:constr type="t" for="ch" forName="picture_1"/>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
        </dgm:constrLst>
      </dgm:if>
      <dgm:if name="Name3" axis="ch" ptType="node" func="cnt" op="lte" val="5">
        <dgm:choose name="Name4">
          <dgm:if name="Name5"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6">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if>
      <dgm:else name="Name7">
        <dgm:choose name="Name8">
          <dgm:if name="Name9" func="var" arg="dir" op="equ" val="norm">
            <dgm:constrLst>
              <dgm:constr type="h" for="ch" forName="picture_1" refType="h" fact="0.909"/>
              <dgm:constr type="w" for="ch" forName="picture_1" refType="h" refFor="ch" refForName="picture_1" op="equ" fact="0.784"/>
              <dgm:constr type="l" for="ch" forName="picture_1"/>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l" for="ch" forName="text_1" refType="w" refFor="ch" refForName="picture_1" fact="0.04"/>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r" refFor="ch" refForName="picture_1"/>
              <dgm:constr type="h" for="des" forName="pair" refType="h" refFor="ch" refForName="picture_1" fact="0.27"/>
              <dgm:constr type="h" for="des" forName="spaceV" refType="h" refFor="ch" refForName="picture_1" fact="0.0486"/>
              <dgm:constr type="l" for="ch" forName="maxNode" refType="r" refFor="ch" refForName="picture_1"/>
              <dgm:constr type="lOff" for="ch" forName="maxNode" refType="h" refFor="des" refForName="pair" fact="0.5"/>
              <dgm:constr type="r" for="ch" forName="maxNode" refType="w"/>
              <dgm:constr type="t" for="ch" forName="maxNode"/>
              <dgm:constr type="h" for="ch" forName="maxNode" val="1"/>
              <dgm:constr type="userW" for="des" forName="desText" refType="w" refFor="ch" refForName="maxNode"/>
            </dgm:constrLst>
          </dgm:if>
          <dgm:else name="Name10">
            <dgm:constrLst>
              <dgm:constr type="h" for="ch" forName="picture_1" refType="h" fact="0.909"/>
              <dgm:constr type="w" for="ch" forName="picture_1" refType="h" refFor="ch" refForName="picture_1" op="equ" fact="0.784"/>
              <dgm:constr type="r" for="ch" forName="picture_1" refType="w"/>
              <dgm:constr type="t" for="ch" forName="picture_1" refType="h" refFor="ch" refForName="picture_1" fact="0.05"/>
              <dgm:constr type="w" for="ch" forName="picture_1" refType="w" op="lte" fact="0.588"/>
              <dgm:constr type="w" for="ch" forName="text_1" refType="w" refFor="ch" refForName="picture_1" fact="0.77"/>
              <dgm:constr type="h" for="ch" forName="text_1" refType="h" refFor="ch" refForName="picture_1" fact="0.6"/>
              <dgm:constr type="r" for="ch" forName="text_1" refType="w"/>
              <dgm:constr type="t" for="ch" forName="text_1" refType="h" refFor="ch" refForName="picture_1" fact="0.41"/>
              <dgm:constr type="w" for="ch" forName="linV" refType="w"/>
              <dgm:constr type="h" for="ch" forName="linV" refType="h" refFor="ch" refForName="picture_1" fact="1.1"/>
              <dgm:constr type="l" for="ch" forName="linV"/>
              <dgm:constr type="t" for="ch" forName="linV"/>
              <dgm:constr type="userC" for="des" forName="pair" refType="l" refFor="ch" refForName="picture_1"/>
              <dgm:constr type="h" for="des" forName="pair" refType="h" refFor="ch" refForName="picture_1" fact="0.27"/>
              <dgm:constr type="h" for="des" forName="spaceV" refType="h" refFor="ch" refForName="picture_1" fact="0.0486"/>
              <dgm:constr type="r" for="ch" forName="maxNode" refType="l" refFor="ch" refForName="picture_1"/>
              <dgm:constr type="rOff" for="ch" forName="maxNode" refType="h" refFor="des" refForName="pair" fact="-0.5"/>
              <dgm:constr type="l" for="ch" forName="maxNode"/>
              <dgm:constr type="t" for="ch" forName="maxNode"/>
              <dgm:constr type="h" for="ch" forName="maxNode" val="1"/>
              <dgm:constr type="userW" for="des" forName="desText" refType="w" refFor="ch" refForName="maxNode"/>
            </dgm:constrLst>
          </dgm:else>
        </dgm:choose>
      </dgm:else>
    </dgm:choose>
    <dgm:forEach name="Name11" axis="ch" ptType="sibTrans" hideLastTrans="0" cnt="1">
      <dgm:layoutNode name="picture_1" styleLbl="bgImgPlace1">
        <dgm:alg type="sp"/>
        <dgm:shape xmlns:r="http://schemas.openxmlformats.org/officeDocument/2006/relationships" type="roundRect" r:blip="" blipPhldr="1">
          <dgm:adjLst/>
        </dgm:shape>
        <dgm:presOf axis="self"/>
      </dgm:layoutNode>
    </dgm:forEach>
    <dgm:forEach name="Name12" axis="ch" ptType="node" cnt="1">
      <dgm:layoutNode name="text_1" styleLbl="node1">
        <dgm:varLst>
          <dgm:bulletEnabled val="1"/>
        </dgm:varLst>
        <dgm:choose name="Name13">
          <dgm:if name="Name14" func="var" arg="dir" op="equ" val="norm">
            <dgm:alg type="tx">
              <dgm:param type="txAnchorVert" val="b"/>
              <dgm:param type="parTxLTRAlign" val="l"/>
              <dgm:param type="shpTxLTRAlignCh" val="l"/>
              <dgm:param type="parTxRTLAlign" val="l"/>
              <dgm:param type="shpTxRTLAlignCh" val="l"/>
            </dgm:alg>
          </dgm:if>
          <dgm:else name="Name15">
            <dgm:alg type="tx">
              <dgm:param type="txAnchorVert" val="b"/>
              <dgm:param type="parTxLTRAlign" val="r"/>
              <dgm:param type="shpTxLTRAlignCh" val="r"/>
              <dgm:param type="parTxRTLAlign" val="r"/>
              <dgm:param type="shpTxRTLAlignCh" val="r"/>
            </dgm:alg>
          </dgm:else>
        </dgm:choose>
        <dgm:shape xmlns:r="http://schemas.openxmlformats.org/officeDocument/2006/relationships" type="rect" r:blip="" hideGeom="1">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forEach>
    <dgm:choose name="Name16">
      <dgm:if name="Name17" axis="ch" ptType="node" func="cnt" op="gte" val="2">
        <dgm:layoutNode name="linV">
          <dgm:choose name="Name18">
            <dgm:if name="Name19" func="var" arg="dir" op="equ" val="norm">
              <dgm:alg type="lin">
                <dgm:param type="linDir" val="fromT"/>
                <dgm:param type="vertAlign" val="t"/>
                <dgm:param type="fallback" val="1D"/>
                <dgm:param type="horzAlign" val="l"/>
                <dgm:param type="nodeHorzAlign" val="l"/>
              </dgm:alg>
            </dgm:if>
            <dgm:else name="Name20">
              <dgm:alg type="lin">
                <dgm:param type="linDir" val="fromT"/>
                <dgm:param type="vertAlign" val="t"/>
                <dgm:param type="fallback" val="1D"/>
                <dgm:param type="horzAlign" val="r"/>
                <dgm:param type="nodeHorzAlign" val="r"/>
              </dgm:alg>
            </dgm:else>
          </dgm:choose>
          <dgm:shape xmlns:r="http://schemas.openxmlformats.org/officeDocument/2006/relationships" r:blip="">
            <dgm:adjLst/>
          </dgm:shape>
          <dgm:constrLst>
            <dgm:constr type="w" for="ch" forName="spaceV" val="1"/>
            <dgm:constr type="w" for="ch" forName="pair" refType="w" op="equ"/>
            <dgm:constr type="w" for="des" forName="desText" op="equ"/>
            <dgm:constr type="primFontSz" for="des" forName="desText" op="equ" val="65"/>
          </dgm:constrLst>
          <dgm:forEach name="Name21" axis="ch" ptType="node" st="2">
            <dgm:layoutNode name="pair">
              <dgm:alg type="composite"/>
              <dgm:shape xmlns:r="http://schemas.openxmlformats.org/officeDocument/2006/relationships" r:blip="">
                <dgm:adjLst/>
              </dgm:shape>
              <dgm:choose name="Name22">
                <dgm:if name="Name23" func="var" arg="dir" op="equ" val="norm">
                  <dgm:constrLst>
                    <dgm:constr type="userC"/>
                    <dgm:constr type="l" for="ch" forName="spaceH"/>
                    <dgm:constr type="r"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l" for="ch" forName="desTextWrapper" refType="r" refFor="ch" refForName="desPictures"/>
                    <dgm:constr type="ctrY" for="ch" forName="desTextWrapper" refType="w" fact="0.5"/>
                    <dgm:constr type="h" for="ch" forName="desTextWrapper" refType="h"/>
                    <dgm:constr type="h" for="des" forName="desText" refType="h"/>
                  </dgm:constrLst>
                </dgm:if>
                <dgm:else name="Name24">
                  <dgm:constrLst>
                    <dgm:constr type="userC"/>
                    <dgm:constr type="r" for="ch" forName="spaceH" refType="w"/>
                    <dgm:constr type="l" for="ch" forName="spaceH" refType="userC"/>
                    <dgm:constr type="ctrY" for="ch" forName="spaceH" refType="w" fact="0.5"/>
                    <dgm:constr type="h" for="ch" forName="spaceH" val="1"/>
                    <dgm:constr type="w" for="ch" forName="desPictures" refType="h"/>
                    <dgm:constr type="h" for="ch" forName="desPictures" refType="w" refFor="ch" refForName="desPictures" op="equ"/>
                    <dgm:constr type="ctrX" for="ch" forName="desPictures" refType="userC"/>
                    <dgm:constr type="ctrY" for="ch" forName="desPictures" refType="w" fact="0.5"/>
                    <dgm:constr type="r" for="ch" forName="desTextWrapper" refType="l" refFor="ch" refForName="desPictures"/>
                    <dgm:constr type="ctrY" for="ch" forName="desTextWrapper" refType="w" fact="0.5"/>
                    <dgm:constr type="h" for="ch" forName="desTextWrapper" refType="h"/>
                    <dgm:constr type="h" for="des" forName="desText" refType="h"/>
                  </dgm:constrLst>
                </dgm:else>
              </dgm:choose>
              <dgm:layoutNode name="spaceH">
                <dgm:alg type="sp"/>
                <dgm:shape xmlns:r="http://schemas.openxmlformats.org/officeDocument/2006/relationships" type="rect" r:blip="" hideGeom="1">
                  <dgm:adjLst/>
                </dgm:shape>
                <dgm:presOf/>
              </dgm:layoutNode>
              <dgm:layoutNode name="desPictures" styleLbl="alignImgPlace1">
                <dgm:alg type="sp"/>
                <dgm:shape xmlns:r="http://schemas.openxmlformats.org/officeDocument/2006/relationships" type="ellipse" r:blip="" blipPhldr="1">
                  <dgm:adjLst/>
                </dgm:shape>
                <dgm:presOf/>
              </dgm:layoutNode>
              <dgm:layoutNode name="desTextWrapper">
                <dgm:choose name="Name25">
                  <dgm:if name="Name26" func="var" arg="dir" op="equ" val="norm">
                    <dgm:alg type="lin">
                      <dgm:param type="horzAlign" val="l"/>
                    </dgm:alg>
                  </dgm:if>
                  <dgm:else name="Name27">
                    <dgm:alg type="lin">
                      <dgm:param type="horzAlign" val="r"/>
                    </dgm:alg>
                  </dgm:else>
                </dgm:choose>
                <dgm:layoutNode name="desText" styleLbl="revTx">
                  <dgm:varLst>
                    <dgm:bulletEnabled val="1"/>
                  </dgm:varLst>
                  <dgm:choose name="Name28">
                    <dgm:if name="Name29" func="var" arg="dir" op="equ" val="norm">
                      <dgm:alg type="tx">
                        <dgm:param type="parTxLTRAlign" val="l"/>
                        <dgm:param type="shpTxLTRAlignCh" val="l"/>
                        <dgm:param type="parTxRTLAlign" val="r"/>
                        <dgm:param type="shpTxRTLAlignCh" val="r"/>
                      </dgm:alg>
                    </dgm:if>
                    <dgm:else name="Name30">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2"/>
                    <dgm:constr type="rMarg" refType="primFontSz" fact="0.2"/>
                    <dgm:constr type="tMarg" refType="primFontSz" fact="0.1"/>
                    <dgm:constr type="bMarg" refType="primFontSz" fact="0.1"/>
                  </dgm:constrLst>
                  <dgm:ruleLst>
                    <dgm:rule type="w" val="NaN" fact="1" max="NaN"/>
                    <dgm:rule type="primFontSz" val="5" fact="NaN" max="NaN"/>
                  </dgm:ruleLst>
                </dgm:layoutNode>
              </dgm:layoutNode>
            </dgm:layoutNode>
            <dgm:forEach name="Name31" axis="followSib" ptType="sibTrans" cnt="1">
              <dgm:layoutNode name="spaceV">
                <dgm:alg type="sp"/>
                <dgm:shape xmlns:r="http://schemas.openxmlformats.org/officeDocument/2006/relationships" r:blip="">
                  <dgm:adjLst/>
                </dgm:shape>
                <dgm:presOf/>
              </dgm:layoutNode>
            </dgm:forEach>
          </dgm:forEach>
        </dgm:layoutNode>
      </dgm:if>
      <dgm:else name="Name32"/>
    </dgm:choose>
    <dgm:layoutNode name="maxNode">
      <dgm:alg type="lin"/>
      <dgm:shape xmlns:r="http://schemas.openxmlformats.org/officeDocument/2006/relationships" r:blip="">
        <dgm:adjLst/>
      </dgm:shape>
      <dgm:presOf/>
      <dgm:constrLst>
        <dgm:constr type="w" for="ch"/>
        <dgm:constr type="h" for="ch"/>
      </dgm:constrLst>
      <dgm:layoutNode name="Name33">
        <dgm:alg type="sp"/>
        <dgm:shape xmlns:r="http://schemas.openxmlformats.org/officeDocument/2006/relationships" r:blip="">
          <dgm:adjLst/>
        </dgm:shape>
        <dgm:presOf/>
      </dgm:layoutNod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png>
</file>

<file path=ppt/media/image13.png>
</file>

<file path=ppt/media/image14.png>
</file>

<file path=ppt/media/image15.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4845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910"/>
          </a:xfrm>
          <a:prstGeom prst="rect">
            <a:avLst/>
          </a:prstGeom>
          <a:solidFill>
            <a:srgbClr val="112836"/>
          </a:solidFill>
          <a:ln/>
        </p:spPr>
        <p:txBody>
          <a:bodyPr/>
          <a:lstStyle/>
          <a:p>
            <a:endParaRPr lang="en-KE"/>
          </a:p>
        </p:txBody>
      </p:sp>
      <p:graphicFrame>
        <p:nvGraphicFramePr>
          <p:cNvPr id="11" name="Diagram 10">
            <a:extLst>
              <a:ext uri="{FF2B5EF4-FFF2-40B4-BE49-F238E27FC236}">
                <a16:creationId xmlns:a16="http://schemas.microsoft.com/office/drawing/2014/main" id="{B627185A-2643-C182-ACE8-E6949B7C3A0C}"/>
              </a:ext>
            </a:extLst>
          </p:cNvPr>
          <p:cNvGraphicFramePr/>
          <p:nvPr>
            <p:extLst>
              <p:ext uri="{D42A27DB-BD31-4B8C-83A1-F6EECF244321}">
                <p14:modId xmlns:p14="http://schemas.microsoft.com/office/powerpoint/2010/main" val="2523389316"/>
              </p:ext>
            </p:extLst>
          </p:nvPr>
        </p:nvGraphicFramePr>
        <p:xfrm>
          <a:off x="9158354" y="35170"/>
          <a:ext cx="5457692" cy="82309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Text 1"/>
          <p:cNvSpPr/>
          <p:nvPr/>
        </p:nvSpPr>
        <p:spPr>
          <a:xfrm>
            <a:off x="844510" y="663535"/>
            <a:ext cx="7454979" cy="3917633"/>
          </a:xfrm>
          <a:prstGeom prst="rect">
            <a:avLst/>
          </a:prstGeom>
          <a:noFill/>
          <a:ln/>
        </p:spPr>
        <p:txBody>
          <a:bodyPr wrap="square" rtlCol="0" anchor="t"/>
          <a:lstStyle/>
          <a:p>
            <a:pPr marL="0" indent="0">
              <a:lnSpc>
                <a:spcPts val="7712"/>
              </a:lnSpc>
              <a:buNone/>
            </a:pPr>
            <a:r>
              <a:rPr lang="en-US" sz="6170" dirty="0">
                <a:solidFill>
                  <a:srgbClr val="FFFFFF"/>
                </a:solidFill>
                <a:latin typeface="Unbounded" pitchFamily="34" charset="0"/>
                <a:ea typeface="Unbounded" pitchFamily="34" charset="-122"/>
                <a:cs typeface="Unbounded" pitchFamily="34" charset="-120"/>
              </a:rPr>
              <a:t>A TAPESTRY OF MEMORIES: WEAVING MY LIFE'S STORIES</a:t>
            </a:r>
            <a:endParaRPr lang="en-US" sz="6170" dirty="0"/>
          </a:p>
        </p:txBody>
      </p:sp>
      <p:sp>
        <p:nvSpPr>
          <p:cNvPr id="6" name="Text 2"/>
          <p:cNvSpPr/>
          <p:nvPr/>
        </p:nvSpPr>
        <p:spPr>
          <a:xfrm>
            <a:off x="844510" y="4943118"/>
            <a:ext cx="7454979" cy="1930598"/>
          </a:xfrm>
          <a:prstGeom prst="rect">
            <a:avLst/>
          </a:prstGeom>
          <a:noFill/>
          <a:ln/>
        </p:spPr>
        <p:txBody>
          <a:bodyPr wrap="square" rtlCol="0" anchor="t"/>
          <a:lstStyle/>
          <a:p>
            <a:pPr marL="0" indent="0">
              <a:lnSpc>
                <a:spcPts val="3040"/>
              </a:lnSpc>
              <a:buNone/>
            </a:pPr>
            <a:r>
              <a:rPr lang="en-US" sz="1900" dirty="0">
                <a:solidFill>
                  <a:srgbClr val="CAD6DE"/>
                </a:solidFill>
                <a:latin typeface="Cabin" pitchFamily="34" charset="0"/>
                <a:ea typeface="Cabin" pitchFamily="34" charset="-122"/>
                <a:cs typeface="Cabin" pitchFamily="34" charset="-120"/>
              </a:rPr>
              <a:t>Life is a fascinating journey filled with twists, turns, and unforgettable moments. As I look back on my own path, I am reminded of the diverse experiences that have shaped me into the person I am today. This autobiography is a glimpse into my life, a collection of moments and mosaics that have left an indelible mark on me and those around me.</a:t>
            </a:r>
            <a:endParaRPr lang="en-US" sz="1900" dirty="0"/>
          </a:p>
        </p:txBody>
      </p:sp>
      <p:sp>
        <p:nvSpPr>
          <p:cNvPr id="7" name="Shape 3"/>
          <p:cNvSpPr/>
          <p:nvPr/>
        </p:nvSpPr>
        <p:spPr>
          <a:xfrm>
            <a:off x="844510" y="7163157"/>
            <a:ext cx="386001" cy="386001"/>
          </a:xfrm>
          <a:prstGeom prst="roundRect">
            <a:avLst>
              <a:gd name="adj" fmla="val 23686689"/>
            </a:avLst>
          </a:prstGeom>
          <a:solidFill>
            <a:srgbClr val="D2AECC"/>
          </a:solidFill>
          <a:ln w="7620">
            <a:solidFill>
              <a:srgbClr val="FFFFFF"/>
            </a:solidFill>
            <a:prstDash val="solid"/>
          </a:ln>
        </p:spPr>
        <p:txBody>
          <a:bodyPr/>
          <a:lstStyle/>
          <a:p>
            <a:endParaRPr lang="en-KE"/>
          </a:p>
        </p:txBody>
      </p:sp>
      <p:sp>
        <p:nvSpPr>
          <p:cNvPr id="8" name="Text 4"/>
          <p:cNvSpPr/>
          <p:nvPr/>
        </p:nvSpPr>
        <p:spPr>
          <a:xfrm>
            <a:off x="965716" y="7307342"/>
            <a:ext cx="143589" cy="97512"/>
          </a:xfrm>
          <a:prstGeom prst="rect">
            <a:avLst/>
          </a:prstGeom>
          <a:noFill/>
          <a:ln/>
        </p:spPr>
        <p:txBody>
          <a:bodyPr wrap="none" rtlCol="0" anchor="t"/>
          <a:lstStyle/>
          <a:p>
            <a:pPr marL="0" indent="0" algn="ctr">
              <a:lnSpc>
                <a:spcPts val="768"/>
              </a:lnSpc>
              <a:buNone/>
            </a:pPr>
            <a:endParaRPr lang="en-US" sz="768"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5231547"/>
          </a:xfrm>
          <a:prstGeom prst="rect">
            <a:avLst/>
          </a:prstGeom>
          <a:solidFill>
            <a:srgbClr val="112836"/>
          </a:solidFill>
          <a:ln/>
        </p:spPr>
        <p:txBody>
          <a:bodyPr/>
          <a:lstStyle/>
          <a:p>
            <a:endParaRPr lang="en-KE"/>
          </a:p>
        </p:txBody>
      </p:sp>
      <p:sp>
        <p:nvSpPr>
          <p:cNvPr id="4" name="Text 1"/>
          <p:cNvSpPr/>
          <p:nvPr/>
        </p:nvSpPr>
        <p:spPr>
          <a:xfrm>
            <a:off x="2872621" y="475178"/>
            <a:ext cx="5259348" cy="508159"/>
          </a:xfrm>
          <a:prstGeom prst="rect">
            <a:avLst/>
          </a:prstGeom>
          <a:noFill/>
          <a:ln/>
        </p:spPr>
        <p:txBody>
          <a:bodyPr wrap="none" rtlCol="0" anchor="t"/>
          <a:lstStyle/>
          <a:p>
            <a:pPr marL="0" indent="0">
              <a:lnSpc>
                <a:spcPts val="4002"/>
              </a:lnSpc>
              <a:buNone/>
            </a:pPr>
            <a:r>
              <a:rPr lang="en-US" sz="3202" dirty="0">
                <a:solidFill>
                  <a:srgbClr val="FFFFFF"/>
                </a:solidFill>
                <a:latin typeface="Unbounded" pitchFamily="34" charset="0"/>
                <a:ea typeface="Unbounded" pitchFamily="34" charset="-122"/>
                <a:cs typeface="Unbounded" pitchFamily="34" charset="-120"/>
              </a:rPr>
              <a:t>MY AUTOBIOGRAPHY</a:t>
            </a:r>
            <a:endParaRPr lang="en-US" sz="3202" dirty="0"/>
          </a:p>
        </p:txBody>
      </p:sp>
      <p:sp>
        <p:nvSpPr>
          <p:cNvPr id="5" name="Shape 2"/>
          <p:cNvSpPr/>
          <p:nvPr/>
        </p:nvSpPr>
        <p:spPr>
          <a:xfrm>
            <a:off x="3121104" y="1328976"/>
            <a:ext cx="21550" cy="13427393"/>
          </a:xfrm>
          <a:prstGeom prst="roundRect">
            <a:avLst>
              <a:gd name="adj" fmla="val 144352"/>
            </a:avLst>
          </a:prstGeom>
          <a:solidFill>
            <a:srgbClr val="49606E"/>
          </a:solidFill>
          <a:ln/>
        </p:spPr>
        <p:txBody>
          <a:bodyPr/>
          <a:lstStyle/>
          <a:p>
            <a:endParaRPr lang="en-KE"/>
          </a:p>
        </p:txBody>
      </p:sp>
      <p:sp>
        <p:nvSpPr>
          <p:cNvPr id="6" name="Shape 3"/>
          <p:cNvSpPr/>
          <p:nvPr/>
        </p:nvSpPr>
        <p:spPr>
          <a:xfrm>
            <a:off x="3326190" y="1706820"/>
            <a:ext cx="604837" cy="21550"/>
          </a:xfrm>
          <a:prstGeom prst="roundRect">
            <a:avLst>
              <a:gd name="adj" fmla="val 144352"/>
            </a:avLst>
          </a:prstGeom>
          <a:solidFill>
            <a:srgbClr val="49606E"/>
          </a:solidFill>
          <a:ln/>
        </p:spPr>
        <p:txBody>
          <a:bodyPr/>
          <a:lstStyle/>
          <a:p>
            <a:endParaRPr lang="en-KE"/>
          </a:p>
        </p:txBody>
      </p:sp>
      <p:sp>
        <p:nvSpPr>
          <p:cNvPr id="7" name="Shape 4"/>
          <p:cNvSpPr/>
          <p:nvPr/>
        </p:nvSpPr>
        <p:spPr>
          <a:xfrm>
            <a:off x="2937450" y="1523286"/>
            <a:ext cx="388739" cy="388739"/>
          </a:xfrm>
          <a:prstGeom prst="roundRect">
            <a:avLst>
              <a:gd name="adj" fmla="val 8002"/>
            </a:avLst>
          </a:prstGeom>
          <a:solidFill>
            <a:srgbClr val="304755"/>
          </a:solidFill>
          <a:ln/>
        </p:spPr>
        <p:txBody>
          <a:bodyPr/>
          <a:lstStyle/>
          <a:p>
            <a:endParaRPr lang="en-KE"/>
          </a:p>
        </p:txBody>
      </p:sp>
      <p:sp>
        <p:nvSpPr>
          <p:cNvPr id="8" name="Text 5"/>
          <p:cNvSpPr/>
          <p:nvPr/>
        </p:nvSpPr>
        <p:spPr>
          <a:xfrm>
            <a:off x="3074372" y="1595676"/>
            <a:ext cx="114895" cy="243959"/>
          </a:xfrm>
          <a:prstGeom prst="rect">
            <a:avLst/>
          </a:prstGeom>
          <a:noFill/>
          <a:ln/>
        </p:spPr>
        <p:txBody>
          <a:bodyPr wrap="none" rtlCol="0" anchor="t"/>
          <a:lstStyle/>
          <a:p>
            <a:pPr marL="0" indent="0" algn="ctr">
              <a:lnSpc>
                <a:spcPts val="1921"/>
              </a:lnSpc>
              <a:buNone/>
            </a:pPr>
            <a:r>
              <a:rPr lang="en-US" sz="1921" dirty="0">
                <a:solidFill>
                  <a:srgbClr val="CAD6DE"/>
                </a:solidFill>
                <a:latin typeface="Unbounded" pitchFamily="34" charset="0"/>
                <a:ea typeface="Unbounded" pitchFamily="34" charset="-122"/>
                <a:cs typeface="Unbounded" pitchFamily="34" charset="-120"/>
              </a:rPr>
              <a:t>1</a:t>
            </a:r>
            <a:endParaRPr lang="en-US" sz="1921" dirty="0"/>
          </a:p>
        </p:txBody>
      </p:sp>
      <p:sp>
        <p:nvSpPr>
          <p:cNvPr id="9" name="Text 6"/>
          <p:cNvSpPr/>
          <p:nvPr/>
        </p:nvSpPr>
        <p:spPr>
          <a:xfrm>
            <a:off x="4082296" y="1501735"/>
            <a:ext cx="2033111"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Early Years</a:t>
            </a:r>
            <a:endParaRPr lang="en-US" sz="1601" dirty="0"/>
          </a:p>
        </p:txBody>
      </p:sp>
      <p:sp>
        <p:nvSpPr>
          <p:cNvPr id="10" name="Text 7"/>
          <p:cNvSpPr/>
          <p:nvPr/>
        </p:nvSpPr>
        <p:spPr>
          <a:xfrm>
            <a:off x="4082296" y="1859518"/>
            <a:ext cx="7675364" cy="1106329"/>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My name is Immaculate Mwihaki Njeri. I was born on August 21, 2003, in Kiambu County, Kenya. I am a 21-year-old currently living in Kiambu. My mother is Virginia Njeri Kamau. I am the second born in our family, with a younger brother, Dennis Kamau, and an older sister, Catherine Nyakiringa, making a nuclear family of four. I was born in the then Lari district, at Kijabe Hospital.</a:t>
            </a:r>
            <a:endParaRPr lang="en-US" sz="1361" dirty="0"/>
          </a:p>
        </p:txBody>
      </p:sp>
      <p:sp>
        <p:nvSpPr>
          <p:cNvPr id="11" name="Shape 8"/>
          <p:cNvSpPr/>
          <p:nvPr/>
        </p:nvSpPr>
        <p:spPr>
          <a:xfrm>
            <a:off x="3326190" y="3689211"/>
            <a:ext cx="604837" cy="21550"/>
          </a:xfrm>
          <a:prstGeom prst="roundRect">
            <a:avLst>
              <a:gd name="adj" fmla="val 144352"/>
            </a:avLst>
          </a:prstGeom>
          <a:solidFill>
            <a:srgbClr val="49606E"/>
          </a:solidFill>
          <a:ln/>
        </p:spPr>
        <p:txBody>
          <a:bodyPr/>
          <a:lstStyle/>
          <a:p>
            <a:endParaRPr lang="en-KE"/>
          </a:p>
        </p:txBody>
      </p:sp>
      <p:sp>
        <p:nvSpPr>
          <p:cNvPr id="12" name="Shape 9"/>
          <p:cNvSpPr/>
          <p:nvPr/>
        </p:nvSpPr>
        <p:spPr>
          <a:xfrm>
            <a:off x="2937450" y="3505676"/>
            <a:ext cx="388739" cy="388739"/>
          </a:xfrm>
          <a:prstGeom prst="roundRect">
            <a:avLst>
              <a:gd name="adj" fmla="val 8002"/>
            </a:avLst>
          </a:prstGeom>
          <a:solidFill>
            <a:srgbClr val="304755"/>
          </a:solidFill>
          <a:ln/>
        </p:spPr>
        <p:txBody>
          <a:bodyPr/>
          <a:lstStyle/>
          <a:p>
            <a:endParaRPr lang="en-KE"/>
          </a:p>
        </p:txBody>
      </p:sp>
      <p:sp>
        <p:nvSpPr>
          <p:cNvPr id="13" name="Text 10"/>
          <p:cNvSpPr/>
          <p:nvPr/>
        </p:nvSpPr>
        <p:spPr>
          <a:xfrm>
            <a:off x="3035558" y="3578066"/>
            <a:ext cx="192405" cy="243959"/>
          </a:xfrm>
          <a:prstGeom prst="rect">
            <a:avLst/>
          </a:prstGeom>
          <a:noFill/>
          <a:ln/>
        </p:spPr>
        <p:txBody>
          <a:bodyPr wrap="none" rtlCol="0" anchor="t"/>
          <a:lstStyle/>
          <a:p>
            <a:pPr marL="0" indent="0" algn="ctr">
              <a:lnSpc>
                <a:spcPts val="1921"/>
              </a:lnSpc>
              <a:buNone/>
            </a:pPr>
            <a:r>
              <a:rPr lang="en-US" sz="1921" dirty="0">
                <a:solidFill>
                  <a:srgbClr val="CAD6DE"/>
                </a:solidFill>
                <a:latin typeface="Unbounded" pitchFamily="34" charset="0"/>
                <a:ea typeface="Unbounded" pitchFamily="34" charset="-122"/>
                <a:cs typeface="Unbounded" pitchFamily="34" charset="-120"/>
              </a:rPr>
              <a:t>2</a:t>
            </a:r>
            <a:endParaRPr lang="en-US" sz="1921" dirty="0"/>
          </a:p>
        </p:txBody>
      </p:sp>
      <p:sp>
        <p:nvSpPr>
          <p:cNvPr id="14" name="Text 11"/>
          <p:cNvSpPr/>
          <p:nvPr/>
        </p:nvSpPr>
        <p:spPr>
          <a:xfrm>
            <a:off x="4082296" y="3484126"/>
            <a:ext cx="2764512"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Harmonious Childhood</a:t>
            </a:r>
            <a:endParaRPr lang="en-US" sz="1601" dirty="0"/>
          </a:p>
        </p:txBody>
      </p:sp>
      <p:sp>
        <p:nvSpPr>
          <p:cNvPr id="15" name="Text 12"/>
          <p:cNvSpPr/>
          <p:nvPr/>
        </p:nvSpPr>
        <p:spPr>
          <a:xfrm>
            <a:off x="4082296" y="3841909"/>
            <a:ext cx="7675364" cy="1106329"/>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My early years were characterized by a harmonious upbringing, rich in the bonds of family, friendships, and a strong sense of community. Growing up in a close-knit village, life was simple, and the values of unity and togetherness were deeply ingrained. I used to spend most of my time with my grandparents, to whom we were very close.</a:t>
            </a:r>
            <a:endParaRPr lang="en-US" sz="1361" dirty="0"/>
          </a:p>
        </p:txBody>
      </p:sp>
      <p:sp>
        <p:nvSpPr>
          <p:cNvPr id="16" name="Shape 13"/>
          <p:cNvSpPr/>
          <p:nvPr/>
        </p:nvSpPr>
        <p:spPr>
          <a:xfrm>
            <a:off x="3326190" y="5671602"/>
            <a:ext cx="604837" cy="21550"/>
          </a:xfrm>
          <a:prstGeom prst="roundRect">
            <a:avLst>
              <a:gd name="adj" fmla="val 144352"/>
            </a:avLst>
          </a:prstGeom>
          <a:solidFill>
            <a:srgbClr val="49606E"/>
          </a:solidFill>
          <a:ln/>
        </p:spPr>
        <p:txBody>
          <a:bodyPr/>
          <a:lstStyle/>
          <a:p>
            <a:endParaRPr lang="en-KE"/>
          </a:p>
        </p:txBody>
      </p:sp>
      <p:sp>
        <p:nvSpPr>
          <p:cNvPr id="17" name="Shape 14"/>
          <p:cNvSpPr/>
          <p:nvPr/>
        </p:nvSpPr>
        <p:spPr>
          <a:xfrm>
            <a:off x="2937450" y="5488067"/>
            <a:ext cx="388739" cy="388739"/>
          </a:xfrm>
          <a:prstGeom prst="roundRect">
            <a:avLst>
              <a:gd name="adj" fmla="val 8002"/>
            </a:avLst>
          </a:prstGeom>
          <a:solidFill>
            <a:srgbClr val="304755"/>
          </a:solidFill>
          <a:ln/>
        </p:spPr>
        <p:txBody>
          <a:bodyPr/>
          <a:lstStyle/>
          <a:p>
            <a:endParaRPr lang="en-KE"/>
          </a:p>
        </p:txBody>
      </p:sp>
      <p:sp>
        <p:nvSpPr>
          <p:cNvPr id="18" name="Text 15"/>
          <p:cNvSpPr/>
          <p:nvPr/>
        </p:nvSpPr>
        <p:spPr>
          <a:xfrm>
            <a:off x="3033772" y="5560457"/>
            <a:ext cx="196096" cy="243959"/>
          </a:xfrm>
          <a:prstGeom prst="rect">
            <a:avLst/>
          </a:prstGeom>
          <a:noFill/>
          <a:ln/>
        </p:spPr>
        <p:txBody>
          <a:bodyPr wrap="none" rtlCol="0" anchor="t"/>
          <a:lstStyle/>
          <a:p>
            <a:pPr marL="0" indent="0" algn="ctr">
              <a:lnSpc>
                <a:spcPts val="1921"/>
              </a:lnSpc>
              <a:buNone/>
            </a:pPr>
            <a:r>
              <a:rPr lang="en-US" sz="1921" dirty="0">
                <a:solidFill>
                  <a:srgbClr val="CAD6DE"/>
                </a:solidFill>
                <a:latin typeface="Unbounded" pitchFamily="34" charset="0"/>
                <a:ea typeface="Unbounded" pitchFamily="34" charset="-122"/>
                <a:cs typeface="Unbounded" pitchFamily="34" charset="-120"/>
              </a:rPr>
              <a:t>3</a:t>
            </a:r>
            <a:endParaRPr lang="en-US" sz="1921" dirty="0"/>
          </a:p>
        </p:txBody>
      </p:sp>
      <p:sp>
        <p:nvSpPr>
          <p:cNvPr id="19" name="Text 16"/>
          <p:cNvSpPr/>
          <p:nvPr/>
        </p:nvSpPr>
        <p:spPr>
          <a:xfrm>
            <a:off x="4082296" y="5466517"/>
            <a:ext cx="4829056"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Life with Cousins and Childhood Friends</a:t>
            </a:r>
            <a:endParaRPr lang="en-US" sz="1601" dirty="0"/>
          </a:p>
        </p:txBody>
      </p:sp>
      <p:sp>
        <p:nvSpPr>
          <p:cNvPr id="20" name="Text 17"/>
          <p:cNvSpPr/>
          <p:nvPr/>
        </p:nvSpPr>
        <p:spPr>
          <a:xfrm>
            <a:off x="4082296" y="5824299"/>
            <a:ext cx="7675364" cy="1106329"/>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I was fortunate to have cousins and childhood friends as neighbors. We shared a unique camaraderie that added a special dimension to my upbringing. Together, we explored the village, climbed trees, played games in open fields, and embarked on countless adventures. Our friendships were forged in the laughter and joy of carefree days, forming bonds that would last a lifetime.</a:t>
            </a:r>
            <a:endParaRPr lang="en-US" sz="1361" dirty="0"/>
          </a:p>
        </p:txBody>
      </p:sp>
      <p:sp>
        <p:nvSpPr>
          <p:cNvPr id="21" name="Shape 18"/>
          <p:cNvSpPr/>
          <p:nvPr/>
        </p:nvSpPr>
        <p:spPr>
          <a:xfrm>
            <a:off x="3326190" y="7653992"/>
            <a:ext cx="604837" cy="21550"/>
          </a:xfrm>
          <a:prstGeom prst="roundRect">
            <a:avLst>
              <a:gd name="adj" fmla="val 144352"/>
            </a:avLst>
          </a:prstGeom>
          <a:solidFill>
            <a:srgbClr val="49606E"/>
          </a:solidFill>
          <a:ln/>
        </p:spPr>
        <p:txBody>
          <a:bodyPr/>
          <a:lstStyle/>
          <a:p>
            <a:endParaRPr lang="en-KE"/>
          </a:p>
        </p:txBody>
      </p:sp>
      <p:sp>
        <p:nvSpPr>
          <p:cNvPr id="22" name="Shape 19"/>
          <p:cNvSpPr/>
          <p:nvPr/>
        </p:nvSpPr>
        <p:spPr>
          <a:xfrm>
            <a:off x="2937450" y="7470458"/>
            <a:ext cx="388739" cy="388739"/>
          </a:xfrm>
          <a:prstGeom prst="roundRect">
            <a:avLst>
              <a:gd name="adj" fmla="val 8002"/>
            </a:avLst>
          </a:prstGeom>
          <a:solidFill>
            <a:srgbClr val="304755"/>
          </a:solidFill>
          <a:ln/>
        </p:spPr>
        <p:txBody>
          <a:bodyPr/>
          <a:lstStyle/>
          <a:p>
            <a:endParaRPr lang="en-KE"/>
          </a:p>
        </p:txBody>
      </p:sp>
      <p:sp>
        <p:nvSpPr>
          <p:cNvPr id="23" name="Text 20"/>
          <p:cNvSpPr/>
          <p:nvPr/>
        </p:nvSpPr>
        <p:spPr>
          <a:xfrm>
            <a:off x="3033891" y="7542848"/>
            <a:ext cx="195858" cy="243959"/>
          </a:xfrm>
          <a:prstGeom prst="rect">
            <a:avLst/>
          </a:prstGeom>
          <a:noFill/>
          <a:ln/>
        </p:spPr>
        <p:txBody>
          <a:bodyPr wrap="none" rtlCol="0" anchor="t"/>
          <a:lstStyle/>
          <a:p>
            <a:pPr marL="0" indent="0" algn="ctr">
              <a:lnSpc>
                <a:spcPts val="1921"/>
              </a:lnSpc>
              <a:buNone/>
            </a:pPr>
            <a:r>
              <a:rPr lang="en-US" sz="1921" dirty="0">
                <a:solidFill>
                  <a:srgbClr val="CAD6DE"/>
                </a:solidFill>
                <a:latin typeface="Unbounded" pitchFamily="34" charset="0"/>
                <a:ea typeface="Unbounded" pitchFamily="34" charset="-122"/>
                <a:cs typeface="Unbounded" pitchFamily="34" charset="-120"/>
              </a:rPr>
              <a:t>4</a:t>
            </a:r>
            <a:endParaRPr lang="en-US" sz="1921" dirty="0"/>
          </a:p>
        </p:txBody>
      </p:sp>
      <p:sp>
        <p:nvSpPr>
          <p:cNvPr id="24" name="Text 21"/>
          <p:cNvSpPr/>
          <p:nvPr/>
        </p:nvSpPr>
        <p:spPr>
          <a:xfrm>
            <a:off x="4082296" y="7448907"/>
            <a:ext cx="4210407"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Playtime in the Village Playgrounds</a:t>
            </a:r>
            <a:endParaRPr lang="en-US" sz="1601" dirty="0"/>
          </a:p>
        </p:txBody>
      </p:sp>
      <p:sp>
        <p:nvSpPr>
          <p:cNvPr id="25" name="Text 22"/>
          <p:cNvSpPr/>
          <p:nvPr/>
        </p:nvSpPr>
        <p:spPr>
          <a:xfrm>
            <a:off x="4082296" y="7806690"/>
            <a:ext cx="7675364" cy="1106329"/>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Our village had its share of playgrounds, which were the epicenter of our youthful joy. These open spaces became our canvas for creativity, imagination, and endless games. From playing tag to organizing mini-sports events, these playgrounds were where we learned the values of teamwork, sportsmanship, and the exhilaration of friendly competition.</a:t>
            </a:r>
            <a:endParaRPr lang="en-US" sz="1361" dirty="0"/>
          </a:p>
        </p:txBody>
      </p:sp>
      <p:sp>
        <p:nvSpPr>
          <p:cNvPr id="26" name="Shape 23"/>
          <p:cNvSpPr/>
          <p:nvPr/>
        </p:nvSpPr>
        <p:spPr>
          <a:xfrm>
            <a:off x="3326190" y="9636383"/>
            <a:ext cx="604837" cy="21550"/>
          </a:xfrm>
          <a:prstGeom prst="roundRect">
            <a:avLst>
              <a:gd name="adj" fmla="val 144352"/>
            </a:avLst>
          </a:prstGeom>
          <a:solidFill>
            <a:srgbClr val="49606E"/>
          </a:solidFill>
          <a:ln/>
        </p:spPr>
        <p:txBody>
          <a:bodyPr/>
          <a:lstStyle/>
          <a:p>
            <a:endParaRPr lang="en-KE"/>
          </a:p>
        </p:txBody>
      </p:sp>
      <p:sp>
        <p:nvSpPr>
          <p:cNvPr id="27" name="Shape 24"/>
          <p:cNvSpPr/>
          <p:nvPr/>
        </p:nvSpPr>
        <p:spPr>
          <a:xfrm>
            <a:off x="2937450" y="9452848"/>
            <a:ext cx="388739" cy="388739"/>
          </a:xfrm>
          <a:prstGeom prst="roundRect">
            <a:avLst>
              <a:gd name="adj" fmla="val 8002"/>
            </a:avLst>
          </a:prstGeom>
          <a:solidFill>
            <a:srgbClr val="304755"/>
          </a:solidFill>
          <a:ln/>
        </p:spPr>
        <p:txBody>
          <a:bodyPr/>
          <a:lstStyle/>
          <a:p>
            <a:endParaRPr lang="en-KE"/>
          </a:p>
        </p:txBody>
      </p:sp>
      <p:sp>
        <p:nvSpPr>
          <p:cNvPr id="28" name="Text 25"/>
          <p:cNvSpPr/>
          <p:nvPr/>
        </p:nvSpPr>
        <p:spPr>
          <a:xfrm>
            <a:off x="3037225" y="9525238"/>
            <a:ext cx="189071" cy="243959"/>
          </a:xfrm>
          <a:prstGeom prst="rect">
            <a:avLst/>
          </a:prstGeom>
          <a:noFill/>
          <a:ln/>
        </p:spPr>
        <p:txBody>
          <a:bodyPr wrap="none" rtlCol="0" anchor="t"/>
          <a:lstStyle/>
          <a:p>
            <a:pPr marL="0" indent="0" algn="ctr">
              <a:lnSpc>
                <a:spcPts val="1921"/>
              </a:lnSpc>
              <a:buNone/>
            </a:pPr>
            <a:r>
              <a:rPr lang="en-US" sz="1921" dirty="0">
                <a:solidFill>
                  <a:srgbClr val="CAD6DE"/>
                </a:solidFill>
                <a:latin typeface="Unbounded" pitchFamily="34" charset="0"/>
                <a:ea typeface="Unbounded" pitchFamily="34" charset="-122"/>
                <a:cs typeface="Unbounded" pitchFamily="34" charset="-120"/>
              </a:rPr>
              <a:t>5</a:t>
            </a:r>
            <a:endParaRPr lang="en-US" sz="1921" dirty="0"/>
          </a:p>
        </p:txBody>
      </p:sp>
      <p:sp>
        <p:nvSpPr>
          <p:cNvPr id="29" name="Text 26"/>
          <p:cNvSpPr/>
          <p:nvPr/>
        </p:nvSpPr>
        <p:spPr>
          <a:xfrm>
            <a:off x="4082296" y="9431298"/>
            <a:ext cx="2412683"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Helping Our Parents</a:t>
            </a:r>
            <a:endParaRPr lang="en-US" sz="1601" dirty="0"/>
          </a:p>
        </p:txBody>
      </p:sp>
      <p:sp>
        <p:nvSpPr>
          <p:cNvPr id="30" name="Text 27"/>
          <p:cNvSpPr/>
          <p:nvPr/>
        </p:nvSpPr>
        <p:spPr>
          <a:xfrm>
            <a:off x="4082296" y="9789081"/>
            <a:ext cx="7675364" cy="1106329"/>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In our close-knit community, it was common for children to assist their parents with daily chores. I eagerly helped my parents with household tasks, such as fetching water from the communal well, tending to the garden, and caring for our animals. These responsibilities instilled in me a sense of responsibility and taught me the importance of contributing to the well-being of the family.</a:t>
            </a:r>
            <a:endParaRPr lang="en-US" sz="1361" dirty="0"/>
          </a:p>
        </p:txBody>
      </p:sp>
      <p:sp>
        <p:nvSpPr>
          <p:cNvPr id="31" name="Shape 28"/>
          <p:cNvSpPr/>
          <p:nvPr/>
        </p:nvSpPr>
        <p:spPr>
          <a:xfrm>
            <a:off x="3326190" y="11618774"/>
            <a:ext cx="604837" cy="21550"/>
          </a:xfrm>
          <a:prstGeom prst="roundRect">
            <a:avLst>
              <a:gd name="adj" fmla="val 144352"/>
            </a:avLst>
          </a:prstGeom>
          <a:solidFill>
            <a:srgbClr val="49606E"/>
          </a:solidFill>
          <a:ln/>
        </p:spPr>
        <p:txBody>
          <a:bodyPr/>
          <a:lstStyle/>
          <a:p>
            <a:endParaRPr lang="en-KE"/>
          </a:p>
        </p:txBody>
      </p:sp>
      <p:sp>
        <p:nvSpPr>
          <p:cNvPr id="32" name="Shape 29"/>
          <p:cNvSpPr/>
          <p:nvPr/>
        </p:nvSpPr>
        <p:spPr>
          <a:xfrm>
            <a:off x="2937450" y="11435239"/>
            <a:ext cx="388739" cy="388739"/>
          </a:xfrm>
          <a:prstGeom prst="roundRect">
            <a:avLst>
              <a:gd name="adj" fmla="val 8002"/>
            </a:avLst>
          </a:prstGeom>
          <a:solidFill>
            <a:srgbClr val="304755"/>
          </a:solidFill>
          <a:ln/>
        </p:spPr>
        <p:txBody>
          <a:bodyPr/>
          <a:lstStyle/>
          <a:p>
            <a:endParaRPr lang="en-KE"/>
          </a:p>
        </p:txBody>
      </p:sp>
      <p:sp>
        <p:nvSpPr>
          <p:cNvPr id="33" name="Text 30"/>
          <p:cNvSpPr/>
          <p:nvPr/>
        </p:nvSpPr>
        <p:spPr>
          <a:xfrm>
            <a:off x="3031153" y="11507629"/>
            <a:ext cx="201216" cy="243959"/>
          </a:xfrm>
          <a:prstGeom prst="rect">
            <a:avLst/>
          </a:prstGeom>
          <a:noFill/>
          <a:ln/>
        </p:spPr>
        <p:txBody>
          <a:bodyPr wrap="none" rtlCol="0" anchor="t"/>
          <a:lstStyle/>
          <a:p>
            <a:pPr marL="0" indent="0" algn="ctr">
              <a:lnSpc>
                <a:spcPts val="1921"/>
              </a:lnSpc>
              <a:buNone/>
            </a:pPr>
            <a:r>
              <a:rPr lang="en-US" sz="1921" dirty="0">
                <a:solidFill>
                  <a:srgbClr val="CAD6DE"/>
                </a:solidFill>
                <a:latin typeface="Unbounded" pitchFamily="34" charset="0"/>
                <a:ea typeface="Unbounded" pitchFamily="34" charset="-122"/>
                <a:cs typeface="Unbounded" pitchFamily="34" charset="-120"/>
              </a:rPr>
              <a:t>6</a:t>
            </a:r>
            <a:endParaRPr lang="en-US" sz="1921" dirty="0"/>
          </a:p>
        </p:txBody>
      </p:sp>
      <p:sp>
        <p:nvSpPr>
          <p:cNvPr id="34" name="Text 31"/>
          <p:cNvSpPr/>
          <p:nvPr/>
        </p:nvSpPr>
        <p:spPr>
          <a:xfrm>
            <a:off x="4082296" y="11413688"/>
            <a:ext cx="4201597"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Taking Care of My Younger Brother</a:t>
            </a:r>
            <a:endParaRPr lang="en-US" sz="1601" dirty="0"/>
          </a:p>
        </p:txBody>
      </p:sp>
      <p:sp>
        <p:nvSpPr>
          <p:cNvPr id="35" name="Text 32"/>
          <p:cNvSpPr/>
          <p:nvPr/>
        </p:nvSpPr>
        <p:spPr>
          <a:xfrm>
            <a:off x="4082296" y="11771471"/>
            <a:ext cx="7675364" cy="829747"/>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As the older sibling, I was entrusted with caring for my brother. It was a role I embraced wholeheartedly. I watched over him, played with him, and assisted with his needs. This experience not only taught me the value of patience and empathy but also deepened the bonds within our family.</a:t>
            </a:r>
            <a:endParaRPr lang="en-US" sz="1361" dirty="0"/>
          </a:p>
        </p:txBody>
      </p:sp>
      <p:sp>
        <p:nvSpPr>
          <p:cNvPr id="36" name="Shape 33"/>
          <p:cNvSpPr/>
          <p:nvPr/>
        </p:nvSpPr>
        <p:spPr>
          <a:xfrm>
            <a:off x="3326190" y="13324582"/>
            <a:ext cx="604837" cy="21550"/>
          </a:xfrm>
          <a:prstGeom prst="roundRect">
            <a:avLst>
              <a:gd name="adj" fmla="val 144352"/>
            </a:avLst>
          </a:prstGeom>
          <a:solidFill>
            <a:srgbClr val="49606E"/>
          </a:solidFill>
          <a:ln/>
        </p:spPr>
        <p:txBody>
          <a:bodyPr/>
          <a:lstStyle/>
          <a:p>
            <a:endParaRPr lang="en-KE"/>
          </a:p>
        </p:txBody>
      </p:sp>
      <p:sp>
        <p:nvSpPr>
          <p:cNvPr id="37" name="Shape 34"/>
          <p:cNvSpPr/>
          <p:nvPr/>
        </p:nvSpPr>
        <p:spPr>
          <a:xfrm>
            <a:off x="2937450" y="13141047"/>
            <a:ext cx="388739" cy="388739"/>
          </a:xfrm>
          <a:prstGeom prst="roundRect">
            <a:avLst>
              <a:gd name="adj" fmla="val 8002"/>
            </a:avLst>
          </a:prstGeom>
          <a:solidFill>
            <a:srgbClr val="304755"/>
          </a:solidFill>
          <a:ln/>
        </p:spPr>
        <p:txBody>
          <a:bodyPr/>
          <a:lstStyle/>
          <a:p>
            <a:endParaRPr lang="en-KE"/>
          </a:p>
        </p:txBody>
      </p:sp>
      <p:sp>
        <p:nvSpPr>
          <p:cNvPr id="38" name="Text 35"/>
          <p:cNvSpPr/>
          <p:nvPr/>
        </p:nvSpPr>
        <p:spPr>
          <a:xfrm>
            <a:off x="3045916" y="13213437"/>
            <a:ext cx="171688" cy="243959"/>
          </a:xfrm>
          <a:prstGeom prst="rect">
            <a:avLst/>
          </a:prstGeom>
          <a:noFill/>
          <a:ln/>
        </p:spPr>
        <p:txBody>
          <a:bodyPr wrap="none" rtlCol="0" anchor="t"/>
          <a:lstStyle/>
          <a:p>
            <a:pPr marL="0" indent="0" algn="ctr">
              <a:lnSpc>
                <a:spcPts val="1921"/>
              </a:lnSpc>
              <a:buNone/>
            </a:pPr>
            <a:r>
              <a:rPr lang="en-US" sz="1921" dirty="0">
                <a:solidFill>
                  <a:srgbClr val="CAD6DE"/>
                </a:solidFill>
                <a:latin typeface="Unbounded" pitchFamily="34" charset="0"/>
                <a:ea typeface="Unbounded" pitchFamily="34" charset="-122"/>
                <a:cs typeface="Unbounded" pitchFamily="34" charset="-120"/>
              </a:rPr>
              <a:t>7</a:t>
            </a:r>
            <a:endParaRPr lang="en-US" sz="1921" dirty="0"/>
          </a:p>
        </p:txBody>
      </p:sp>
      <p:sp>
        <p:nvSpPr>
          <p:cNvPr id="39" name="Text 36"/>
          <p:cNvSpPr/>
          <p:nvPr/>
        </p:nvSpPr>
        <p:spPr>
          <a:xfrm>
            <a:off x="4082296" y="13119497"/>
            <a:ext cx="3722846"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Simple Pleasures of Village Life</a:t>
            </a:r>
            <a:endParaRPr lang="en-US" sz="1601" dirty="0"/>
          </a:p>
        </p:txBody>
      </p:sp>
      <p:sp>
        <p:nvSpPr>
          <p:cNvPr id="40" name="Text 37"/>
          <p:cNvSpPr/>
          <p:nvPr/>
        </p:nvSpPr>
        <p:spPr>
          <a:xfrm>
            <a:off x="4082296" y="13477280"/>
            <a:ext cx="7675364" cy="1106329"/>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Life in the village was a tapestry of simple pleasures. We enjoyed storytelling sessions under the starry night sky, participated in cultural festivals, and celebrated traditional holidays with fervor. These experiences nurtured an appreciation for our heritage and instilled a sense of belonging to the rich tapestry of our village life.</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93098"/>
          </a:xfrm>
          <a:prstGeom prst="rect">
            <a:avLst/>
          </a:prstGeom>
          <a:solidFill>
            <a:srgbClr val="112836"/>
          </a:solidFill>
          <a:ln/>
        </p:spPr>
        <p:txBody>
          <a:bodyPr/>
          <a:lstStyle/>
          <a:p>
            <a:endParaRPr lang="en-KE"/>
          </a:p>
        </p:txBody>
      </p:sp>
      <p:pic>
        <p:nvPicPr>
          <p:cNvPr id="4" name="Image 1"/>
          <p:cNvPicPr>
            <a:picLocks noChangeAspect="1"/>
          </p:cNvPicPr>
          <p:nvPr/>
        </p:nvPicPr>
        <p:blipFill>
          <a:blip r:embed="rId4"/>
          <a:srcRect/>
          <a:stretch/>
        </p:blipFill>
        <p:spPr>
          <a:xfrm>
            <a:off x="0" y="-123092"/>
            <a:ext cx="5486400" cy="8376303"/>
          </a:xfrm>
          <a:prstGeom prst="rect">
            <a:avLst/>
          </a:prstGeom>
        </p:spPr>
      </p:pic>
      <p:sp>
        <p:nvSpPr>
          <p:cNvPr id="5" name="Text 1"/>
          <p:cNvSpPr/>
          <p:nvPr/>
        </p:nvSpPr>
        <p:spPr>
          <a:xfrm>
            <a:off x="6091238" y="475178"/>
            <a:ext cx="6252329" cy="508159"/>
          </a:xfrm>
          <a:prstGeom prst="rect">
            <a:avLst/>
          </a:prstGeom>
          <a:noFill/>
          <a:ln/>
        </p:spPr>
        <p:txBody>
          <a:bodyPr wrap="none" rtlCol="0" anchor="t"/>
          <a:lstStyle/>
          <a:p>
            <a:pPr marL="0" indent="0">
              <a:lnSpc>
                <a:spcPts val="4002"/>
              </a:lnSpc>
              <a:buNone/>
            </a:pPr>
            <a:r>
              <a:rPr lang="en-US" sz="3202" dirty="0">
                <a:solidFill>
                  <a:srgbClr val="FFFFFF"/>
                </a:solidFill>
                <a:latin typeface="Unbounded" pitchFamily="34" charset="0"/>
                <a:ea typeface="Unbounded" pitchFamily="34" charset="-122"/>
                <a:cs typeface="Unbounded" pitchFamily="34" charset="-120"/>
              </a:rPr>
              <a:t>CHAPTER 1: EARLY YEARS</a:t>
            </a:r>
            <a:endParaRPr lang="en-US" sz="3202" dirty="0"/>
          </a:p>
        </p:txBody>
      </p:sp>
      <p:sp>
        <p:nvSpPr>
          <p:cNvPr id="6" name="Shape 2"/>
          <p:cNvSpPr/>
          <p:nvPr/>
        </p:nvSpPr>
        <p:spPr>
          <a:xfrm>
            <a:off x="6091238" y="1436846"/>
            <a:ext cx="388739" cy="388739"/>
          </a:xfrm>
          <a:prstGeom prst="roundRect">
            <a:avLst>
              <a:gd name="adj" fmla="val 8002"/>
            </a:avLst>
          </a:prstGeom>
          <a:solidFill>
            <a:srgbClr val="304755"/>
          </a:solidFill>
          <a:ln/>
        </p:spPr>
        <p:txBody>
          <a:bodyPr/>
          <a:lstStyle/>
          <a:p>
            <a:endParaRPr lang="en-KE"/>
          </a:p>
        </p:txBody>
      </p:sp>
      <p:sp>
        <p:nvSpPr>
          <p:cNvPr id="7" name="Text 3"/>
          <p:cNvSpPr/>
          <p:nvPr/>
        </p:nvSpPr>
        <p:spPr>
          <a:xfrm>
            <a:off x="6228159" y="1509236"/>
            <a:ext cx="114895" cy="243959"/>
          </a:xfrm>
          <a:prstGeom prst="rect">
            <a:avLst/>
          </a:prstGeom>
          <a:noFill/>
          <a:ln/>
        </p:spPr>
        <p:txBody>
          <a:bodyPr wrap="none" rtlCol="0" anchor="t"/>
          <a:lstStyle/>
          <a:p>
            <a:pPr marL="0" indent="0" algn="ctr">
              <a:lnSpc>
                <a:spcPts val="1921"/>
              </a:lnSpc>
              <a:buNone/>
            </a:pPr>
            <a:r>
              <a:rPr lang="en-US" sz="1921" dirty="0">
                <a:solidFill>
                  <a:srgbClr val="CAD6DE"/>
                </a:solidFill>
                <a:latin typeface="Unbounded" pitchFamily="34" charset="0"/>
                <a:ea typeface="Unbounded" pitchFamily="34" charset="-122"/>
                <a:cs typeface="Unbounded" pitchFamily="34" charset="-120"/>
              </a:rPr>
              <a:t>1</a:t>
            </a:r>
            <a:endParaRPr lang="en-US" sz="1921" dirty="0"/>
          </a:p>
        </p:txBody>
      </p:sp>
      <p:sp>
        <p:nvSpPr>
          <p:cNvPr id="8" name="Text 4"/>
          <p:cNvSpPr/>
          <p:nvPr/>
        </p:nvSpPr>
        <p:spPr>
          <a:xfrm>
            <a:off x="6652736" y="1436846"/>
            <a:ext cx="2492216" cy="254198"/>
          </a:xfrm>
          <a:prstGeom prst="rect">
            <a:avLst/>
          </a:prstGeom>
          <a:noFill/>
          <a:ln/>
        </p:spPr>
        <p:txBody>
          <a:bodyPr wrap="none" rtlCol="0" anchor="t"/>
          <a:lstStyle/>
          <a:p>
            <a:pPr marL="0" indent="0">
              <a:lnSpc>
                <a:spcPts val="2001"/>
              </a:lnSpc>
              <a:buNone/>
            </a:pPr>
            <a:r>
              <a:rPr lang="en-US" sz="1601" dirty="0">
                <a:solidFill>
                  <a:srgbClr val="CAD6DE"/>
                </a:solidFill>
                <a:latin typeface="Unbounded" pitchFamily="34" charset="0"/>
                <a:ea typeface="Unbounded" pitchFamily="34" charset="-122"/>
                <a:cs typeface="Unbounded" pitchFamily="34" charset="-120"/>
              </a:rPr>
              <a:t>Childhood Memories</a:t>
            </a:r>
            <a:endParaRPr lang="en-US" sz="1601" dirty="0"/>
          </a:p>
        </p:txBody>
      </p:sp>
      <p:sp>
        <p:nvSpPr>
          <p:cNvPr id="9" name="Text 5"/>
          <p:cNvSpPr/>
          <p:nvPr/>
        </p:nvSpPr>
        <p:spPr>
          <a:xfrm>
            <a:off x="6652736" y="1794629"/>
            <a:ext cx="7372826" cy="829747"/>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Growing up, I have many fond memories of my childhood that have shaped me into the person I am today. I remember the joy of playing with my sister, brother, and friends, exploring the world around us, and discovering new things.</a:t>
            </a:r>
            <a:endParaRPr lang="en-US" sz="1361" dirty="0"/>
          </a:p>
        </p:txBody>
      </p:sp>
      <p:sp>
        <p:nvSpPr>
          <p:cNvPr id="10" name="Shape 6"/>
          <p:cNvSpPr/>
          <p:nvPr/>
        </p:nvSpPr>
        <p:spPr>
          <a:xfrm>
            <a:off x="6091238" y="2991445"/>
            <a:ext cx="388739" cy="388739"/>
          </a:xfrm>
          <a:prstGeom prst="roundRect">
            <a:avLst>
              <a:gd name="adj" fmla="val 8002"/>
            </a:avLst>
          </a:prstGeom>
          <a:solidFill>
            <a:srgbClr val="304755"/>
          </a:solidFill>
          <a:ln/>
        </p:spPr>
        <p:txBody>
          <a:bodyPr/>
          <a:lstStyle/>
          <a:p>
            <a:endParaRPr lang="en-KE"/>
          </a:p>
        </p:txBody>
      </p:sp>
      <p:sp>
        <p:nvSpPr>
          <p:cNvPr id="11" name="Text 7"/>
          <p:cNvSpPr/>
          <p:nvPr/>
        </p:nvSpPr>
        <p:spPr>
          <a:xfrm>
            <a:off x="6189345" y="3063835"/>
            <a:ext cx="192405" cy="243959"/>
          </a:xfrm>
          <a:prstGeom prst="rect">
            <a:avLst/>
          </a:prstGeom>
          <a:noFill/>
          <a:ln/>
        </p:spPr>
        <p:txBody>
          <a:bodyPr wrap="none" rtlCol="0" anchor="t"/>
          <a:lstStyle/>
          <a:p>
            <a:pPr marL="0" indent="0" algn="ctr">
              <a:lnSpc>
                <a:spcPts val="1921"/>
              </a:lnSpc>
              <a:buNone/>
            </a:pPr>
            <a:r>
              <a:rPr lang="en-US" sz="1921" dirty="0">
                <a:solidFill>
                  <a:srgbClr val="CAD6DE"/>
                </a:solidFill>
                <a:latin typeface="Unbounded" pitchFamily="34" charset="0"/>
                <a:ea typeface="Unbounded" pitchFamily="34" charset="-122"/>
                <a:cs typeface="Unbounded" pitchFamily="34" charset="-120"/>
              </a:rPr>
              <a:t>2</a:t>
            </a:r>
            <a:endParaRPr lang="en-US" sz="1921" dirty="0"/>
          </a:p>
        </p:txBody>
      </p:sp>
      <p:sp>
        <p:nvSpPr>
          <p:cNvPr id="12" name="Text 8"/>
          <p:cNvSpPr/>
          <p:nvPr/>
        </p:nvSpPr>
        <p:spPr>
          <a:xfrm>
            <a:off x="6652736" y="2991445"/>
            <a:ext cx="2848094" cy="254198"/>
          </a:xfrm>
          <a:prstGeom prst="rect">
            <a:avLst/>
          </a:prstGeom>
          <a:noFill/>
          <a:ln/>
        </p:spPr>
        <p:txBody>
          <a:bodyPr wrap="none" rtlCol="0" anchor="t"/>
          <a:lstStyle/>
          <a:p>
            <a:pPr marL="0" indent="0">
              <a:lnSpc>
                <a:spcPts val="2001"/>
              </a:lnSpc>
              <a:buNone/>
            </a:pPr>
            <a:r>
              <a:rPr lang="en-US" sz="1601" dirty="0">
                <a:solidFill>
                  <a:srgbClr val="CAD6DE"/>
                </a:solidFill>
                <a:latin typeface="Unbounded" pitchFamily="34" charset="0"/>
                <a:ea typeface="Unbounded" pitchFamily="34" charset="-122"/>
                <a:cs typeface="Unbounded" pitchFamily="34" charset="-120"/>
              </a:rPr>
              <a:t>Challenges and Growth</a:t>
            </a:r>
            <a:endParaRPr lang="en-US" sz="1601" dirty="0"/>
          </a:p>
        </p:txBody>
      </p:sp>
      <p:sp>
        <p:nvSpPr>
          <p:cNvPr id="13" name="Text 9"/>
          <p:cNvSpPr/>
          <p:nvPr/>
        </p:nvSpPr>
        <p:spPr>
          <a:xfrm>
            <a:off x="6652736" y="3349228"/>
            <a:ext cx="7372826" cy="1106329"/>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I also remember the challenges that came with growing up, such as the pressure to perform well in school, the struggles of navigating social dynamics, and the occasional conflicts with my siblings. However, these challenges taught me valuable lessons about resilience, perseverance, and the importance of seeking help when needed.</a:t>
            </a:r>
            <a:endParaRPr lang="en-US" sz="1361" dirty="0"/>
          </a:p>
        </p:txBody>
      </p:sp>
      <p:sp>
        <p:nvSpPr>
          <p:cNvPr id="14" name="Shape 10"/>
          <p:cNvSpPr/>
          <p:nvPr/>
        </p:nvSpPr>
        <p:spPr>
          <a:xfrm>
            <a:off x="6091238" y="4822627"/>
            <a:ext cx="388739" cy="388739"/>
          </a:xfrm>
          <a:prstGeom prst="roundRect">
            <a:avLst>
              <a:gd name="adj" fmla="val 8002"/>
            </a:avLst>
          </a:prstGeom>
          <a:solidFill>
            <a:srgbClr val="304755"/>
          </a:solidFill>
          <a:ln/>
        </p:spPr>
        <p:txBody>
          <a:bodyPr/>
          <a:lstStyle/>
          <a:p>
            <a:endParaRPr lang="en-KE"/>
          </a:p>
        </p:txBody>
      </p:sp>
      <p:sp>
        <p:nvSpPr>
          <p:cNvPr id="15" name="Text 11"/>
          <p:cNvSpPr/>
          <p:nvPr/>
        </p:nvSpPr>
        <p:spPr>
          <a:xfrm>
            <a:off x="6187559" y="4895017"/>
            <a:ext cx="196096" cy="243959"/>
          </a:xfrm>
          <a:prstGeom prst="rect">
            <a:avLst/>
          </a:prstGeom>
          <a:noFill/>
          <a:ln/>
        </p:spPr>
        <p:txBody>
          <a:bodyPr wrap="none" rtlCol="0" anchor="t"/>
          <a:lstStyle/>
          <a:p>
            <a:pPr marL="0" indent="0" algn="ctr">
              <a:lnSpc>
                <a:spcPts val="1921"/>
              </a:lnSpc>
              <a:buNone/>
            </a:pPr>
            <a:r>
              <a:rPr lang="en-US" sz="1921" dirty="0">
                <a:solidFill>
                  <a:srgbClr val="CAD6DE"/>
                </a:solidFill>
                <a:latin typeface="Unbounded" pitchFamily="34" charset="0"/>
                <a:ea typeface="Unbounded" pitchFamily="34" charset="-122"/>
                <a:cs typeface="Unbounded" pitchFamily="34" charset="-120"/>
              </a:rPr>
              <a:t>3</a:t>
            </a:r>
            <a:endParaRPr lang="en-US" sz="1921" dirty="0"/>
          </a:p>
        </p:txBody>
      </p:sp>
      <p:sp>
        <p:nvSpPr>
          <p:cNvPr id="16" name="Text 12"/>
          <p:cNvSpPr/>
          <p:nvPr/>
        </p:nvSpPr>
        <p:spPr>
          <a:xfrm>
            <a:off x="6652736" y="4822627"/>
            <a:ext cx="4251365" cy="254198"/>
          </a:xfrm>
          <a:prstGeom prst="rect">
            <a:avLst/>
          </a:prstGeom>
          <a:noFill/>
          <a:ln/>
        </p:spPr>
        <p:txBody>
          <a:bodyPr wrap="none" rtlCol="0" anchor="t"/>
          <a:lstStyle/>
          <a:p>
            <a:pPr marL="0" indent="0">
              <a:lnSpc>
                <a:spcPts val="2001"/>
              </a:lnSpc>
              <a:buNone/>
            </a:pPr>
            <a:r>
              <a:rPr lang="en-US" sz="1601" dirty="0">
                <a:solidFill>
                  <a:srgbClr val="CAD6DE"/>
                </a:solidFill>
                <a:latin typeface="Unbounded" pitchFamily="34" charset="0"/>
                <a:ea typeface="Unbounded" pitchFamily="34" charset="-122"/>
                <a:cs typeface="Unbounded" pitchFamily="34" charset="-120"/>
              </a:rPr>
              <a:t>Fond Memories with Grandparents</a:t>
            </a:r>
            <a:endParaRPr lang="en-US" sz="1601" dirty="0"/>
          </a:p>
        </p:txBody>
      </p:sp>
      <p:sp>
        <p:nvSpPr>
          <p:cNvPr id="17" name="Text 13"/>
          <p:cNvSpPr/>
          <p:nvPr/>
        </p:nvSpPr>
        <p:spPr>
          <a:xfrm>
            <a:off x="6652736" y="5180409"/>
            <a:ext cx="7372826" cy="1106329"/>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One of my fondest childhood memories is the time I spent with my grandparents in Gitogothi, Limuru. I would spend my holidays with them, playing games with local children in the afternoons and listening to my grandparents' stories in the evenings. These experiences taught me the importance of family, community, and tradition.</a:t>
            </a:r>
            <a:endParaRPr lang="en-US" sz="1361" dirty="0"/>
          </a:p>
        </p:txBody>
      </p:sp>
      <p:sp>
        <p:nvSpPr>
          <p:cNvPr id="18" name="Shape 14"/>
          <p:cNvSpPr/>
          <p:nvPr/>
        </p:nvSpPr>
        <p:spPr>
          <a:xfrm>
            <a:off x="6091238" y="6653808"/>
            <a:ext cx="388739" cy="388739"/>
          </a:xfrm>
          <a:prstGeom prst="roundRect">
            <a:avLst>
              <a:gd name="adj" fmla="val 8002"/>
            </a:avLst>
          </a:prstGeom>
          <a:solidFill>
            <a:srgbClr val="304755"/>
          </a:solidFill>
          <a:ln/>
        </p:spPr>
        <p:txBody>
          <a:bodyPr/>
          <a:lstStyle/>
          <a:p>
            <a:endParaRPr lang="en-KE"/>
          </a:p>
        </p:txBody>
      </p:sp>
      <p:sp>
        <p:nvSpPr>
          <p:cNvPr id="19" name="Text 15"/>
          <p:cNvSpPr/>
          <p:nvPr/>
        </p:nvSpPr>
        <p:spPr>
          <a:xfrm>
            <a:off x="6187678" y="6726198"/>
            <a:ext cx="195858" cy="243959"/>
          </a:xfrm>
          <a:prstGeom prst="rect">
            <a:avLst/>
          </a:prstGeom>
          <a:noFill/>
          <a:ln/>
        </p:spPr>
        <p:txBody>
          <a:bodyPr wrap="none" rtlCol="0" anchor="t"/>
          <a:lstStyle/>
          <a:p>
            <a:pPr marL="0" indent="0" algn="ctr">
              <a:lnSpc>
                <a:spcPts val="1921"/>
              </a:lnSpc>
              <a:buNone/>
            </a:pPr>
            <a:r>
              <a:rPr lang="en-US" sz="1921" dirty="0">
                <a:solidFill>
                  <a:srgbClr val="CAD6DE"/>
                </a:solidFill>
                <a:latin typeface="Unbounded" pitchFamily="34" charset="0"/>
                <a:ea typeface="Unbounded" pitchFamily="34" charset="-122"/>
                <a:cs typeface="Unbounded" pitchFamily="34" charset="-120"/>
              </a:rPr>
              <a:t>4</a:t>
            </a:r>
            <a:endParaRPr lang="en-US" sz="1921" dirty="0"/>
          </a:p>
        </p:txBody>
      </p:sp>
      <p:sp>
        <p:nvSpPr>
          <p:cNvPr id="20" name="Text 16"/>
          <p:cNvSpPr/>
          <p:nvPr/>
        </p:nvSpPr>
        <p:spPr>
          <a:xfrm>
            <a:off x="6652736" y="6653808"/>
            <a:ext cx="2370296" cy="254198"/>
          </a:xfrm>
          <a:prstGeom prst="rect">
            <a:avLst/>
          </a:prstGeom>
          <a:noFill/>
          <a:ln/>
        </p:spPr>
        <p:txBody>
          <a:bodyPr wrap="none" rtlCol="0" anchor="t"/>
          <a:lstStyle/>
          <a:p>
            <a:pPr marL="0" indent="0">
              <a:lnSpc>
                <a:spcPts val="2001"/>
              </a:lnSpc>
              <a:buNone/>
            </a:pPr>
            <a:r>
              <a:rPr lang="en-US" sz="1601" dirty="0">
                <a:solidFill>
                  <a:srgbClr val="CAD6DE"/>
                </a:solidFill>
                <a:latin typeface="Unbounded" pitchFamily="34" charset="0"/>
                <a:ea typeface="Unbounded" pitchFamily="34" charset="-122"/>
                <a:cs typeface="Unbounded" pitchFamily="34" charset="-120"/>
              </a:rPr>
              <a:t>Community Service</a:t>
            </a:r>
            <a:endParaRPr lang="en-US" sz="1601" dirty="0"/>
          </a:p>
        </p:txBody>
      </p:sp>
      <p:sp>
        <p:nvSpPr>
          <p:cNvPr id="21" name="Text 17"/>
          <p:cNvSpPr/>
          <p:nvPr/>
        </p:nvSpPr>
        <p:spPr>
          <a:xfrm>
            <a:off x="6652736" y="7011591"/>
            <a:ext cx="7372826" cy="1106329"/>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Another memorable experience from my childhood is the time I spent participating in community service activities. I was part of a local youth group that organized community clean-ups, visited the elderly, and provided support to those in need. These experiences taught me the importance of giving back to the community and the value of service.</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en-KE"/>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07098" y="646152"/>
            <a:ext cx="5517833" cy="689610"/>
          </a:xfrm>
          <a:prstGeom prst="rect">
            <a:avLst/>
          </a:prstGeom>
          <a:noFill/>
          <a:ln/>
        </p:spPr>
        <p:txBody>
          <a:bodyPr wrap="none" rtlCol="0" anchor="t"/>
          <a:lstStyle/>
          <a:p>
            <a:pPr marL="0" indent="0">
              <a:lnSpc>
                <a:spcPts val="5431"/>
              </a:lnSpc>
              <a:buNone/>
            </a:pPr>
            <a:r>
              <a:rPr lang="en-US" sz="4345" dirty="0">
                <a:solidFill>
                  <a:srgbClr val="FFFFFF"/>
                </a:solidFill>
                <a:latin typeface="Unbounded" pitchFamily="34" charset="0"/>
                <a:ea typeface="Unbounded" pitchFamily="34" charset="-122"/>
                <a:cs typeface="Unbounded" pitchFamily="34" charset="-120"/>
              </a:rPr>
              <a:t>Conclusion</a:t>
            </a:r>
            <a:endParaRPr lang="en-US" sz="4345" dirty="0"/>
          </a:p>
        </p:txBody>
      </p:sp>
      <p:sp>
        <p:nvSpPr>
          <p:cNvPr id="6" name="Shape 2"/>
          <p:cNvSpPr/>
          <p:nvPr/>
        </p:nvSpPr>
        <p:spPr>
          <a:xfrm>
            <a:off x="6307098" y="1687473"/>
            <a:ext cx="7502604" cy="2830711"/>
          </a:xfrm>
          <a:prstGeom prst="roundRect">
            <a:avLst>
              <a:gd name="adj" fmla="val 1491"/>
            </a:avLst>
          </a:prstGeom>
          <a:solidFill>
            <a:srgbClr val="304755"/>
          </a:solidFill>
          <a:ln/>
        </p:spPr>
        <p:txBody>
          <a:bodyPr/>
          <a:lstStyle/>
          <a:p>
            <a:endParaRPr lang="en-KE"/>
          </a:p>
        </p:txBody>
      </p:sp>
      <p:sp>
        <p:nvSpPr>
          <p:cNvPr id="7" name="Text 3"/>
          <p:cNvSpPr/>
          <p:nvPr/>
        </p:nvSpPr>
        <p:spPr>
          <a:xfrm>
            <a:off x="6541532" y="1921907"/>
            <a:ext cx="2758916" cy="344805"/>
          </a:xfrm>
          <a:prstGeom prst="rect">
            <a:avLst/>
          </a:prstGeom>
          <a:noFill/>
          <a:ln/>
        </p:spPr>
        <p:txBody>
          <a:bodyPr wrap="none" rtlCol="0" anchor="t"/>
          <a:lstStyle/>
          <a:p>
            <a:pPr marL="0" indent="0">
              <a:lnSpc>
                <a:spcPts val="2716"/>
              </a:lnSpc>
              <a:buNone/>
            </a:pPr>
            <a:r>
              <a:rPr lang="en-US" sz="2172" dirty="0">
                <a:solidFill>
                  <a:srgbClr val="CAD6DE"/>
                </a:solidFill>
                <a:latin typeface="Unbounded" pitchFamily="34" charset="0"/>
                <a:ea typeface="Unbounded" pitchFamily="34" charset="-122"/>
                <a:cs typeface="Unbounded" pitchFamily="34" charset="-120"/>
              </a:rPr>
              <a:t>Early Years</a:t>
            </a:r>
            <a:endParaRPr lang="en-US" sz="2172" dirty="0"/>
          </a:p>
        </p:txBody>
      </p:sp>
      <p:sp>
        <p:nvSpPr>
          <p:cNvPr id="8" name="Text 4"/>
          <p:cNvSpPr/>
          <p:nvPr/>
        </p:nvSpPr>
        <p:spPr>
          <a:xfrm>
            <a:off x="6541532" y="2407325"/>
            <a:ext cx="7033736" cy="1876425"/>
          </a:xfrm>
          <a:prstGeom prst="rect">
            <a:avLst/>
          </a:prstGeom>
          <a:noFill/>
          <a:ln/>
        </p:spPr>
        <p:txBody>
          <a:bodyPr wrap="square" rtlCol="0" anchor="t"/>
          <a:lstStyle/>
          <a:p>
            <a:pPr marL="0" indent="0">
              <a:lnSpc>
                <a:spcPts val="2954"/>
              </a:lnSpc>
              <a:buNone/>
            </a:pPr>
            <a:r>
              <a:rPr lang="en-US" sz="1847" dirty="0">
                <a:solidFill>
                  <a:srgbClr val="CAD6DE"/>
                </a:solidFill>
                <a:latin typeface="Cabin" pitchFamily="34" charset="0"/>
                <a:ea typeface="Cabin" pitchFamily="34" charset="-122"/>
                <a:cs typeface="Cabin" pitchFamily="34" charset="-120"/>
              </a:rPr>
              <a:t>Overall, my early years were a time of innocence, friendships, and the beauty of village life. The friendships I formed, the experiences I shared with cousins and childhood friends, and the lessons learned while helping my mother and caring for my brother have all been instrumental in shaping the person I am today.</a:t>
            </a:r>
            <a:endParaRPr lang="en-US" sz="1847" dirty="0"/>
          </a:p>
        </p:txBody>
      </p:sp>
      <p:sp>
        <p:nvSpPr>
          <p:cNvPr id="9" name="Shape 5"/>
          <p:cNvSpPr/>
          <p:nvPr/>
        </p:nvSpPr>
        <p:spPr>
          <a:xfrm>
            <a:off x="6307098" y="4752618"/>
            <a:ext cx="7502604" cy="2830711"/>
          </a:xfrm>
          <a:prstGeom prst="roundRect">
            <a:avLst>
              <a:gd name="adj" fmla="val 1491"/>
            </a:avLst>
          </a:prstGeom>
          <a:solidFill>
            <a:srgbClr val="304755"/>
          </a:solidFill>
          <a:ln/>
        </p:spPr>
        <p:txBody>
          <a:bodyPr/>
          <a:lstStyle/>
          <a:p>
            <a:endParaRPr lang="en-KE"/>
          </a:p>
        </p:txBody>
      </p:sp>
      <p:sp>
        <p:nvSpPr>
          <p:cNvPr id="10" name="Text 6"/>
          <p:cNvSpPr/>
          <p:nvPr/>
        </p:nvSpPr>
        <p:spPr>
          <a:xfrm>
            <a:off x="6541532" y="4987052"/>
            <a:ext cx="4580453" cy="344805"/>
          </a:xfrm>
          <a:prstGeom prst="rect">
            <a:avLst/>
          </a:prstGeom>
          <a:noFill/>
          <a:ln/>
        </p:spPr>
        <p:txBody>
          <a:bodyPr wrap="none" rtlCol="0" anchor="t"/>
          <a:lstStyle/>
          <a:p>
            <a:pPr marL="0" indent="0">
              <a:lnSpc>
                <a:spcPts val="2716"/>
              </a:lnSpc>
              <a:buNone/>
            </a:pPr>
            <a:r>
              <a:rPr lang="en-US" sz="2172" dirty="0">
                <a:solidFill>
                  <a:srgbClr val="CAD6DE"/>
                </a:solidFill>
                <a:latin typeface="Unbounded" pitchFamily="34" charset="0"/>
                <a:ea typeface="Unbounded" pitchFamily="34" charset="-122"/>
                <a:cs typeface="Unbounded" pitchFamily="34" charset="-120"/>
              </a:rPr>
              <a:t>Impact of Early Experiences</a:t>
            </a:r>
            <a:endParaRPr lang="en-US" sz="2172" dirty="0"/>
          </a:p>
        </p:txBody>
      </p:sp>
      <p:sp>
        <p:nvSpPr>
          <p:cNvPr id="11" name="Text 7"/>
          <p:cNvSpPr/>
          <p:nvPr/>
        </p:nvSpPr>
        <p:spPr>
          <a:xfrm>
            <a:off x="6541532" y="5472470"/>
            <a:ext cx="7033736" cy="1876425"/>
          </a:xfrm>
          <a:prstGeom prst="rect">
            <a:avLst/>
          </a:prstGeom>
          <a:noFill/>
          <a:ln/>
        </p:spPr>
        <p:txBody>
          <a:bodyPr wrap="square" rtlCol="0" anchor="t"/>
          <a:lstStyle/>
          <a:p>
            <a:pPr marL="0" indent="0">
              <a:lnSpc>
                <a:spcPts val="2954"/>
              </a:lnSpc>
              <a:buNone/>
            </a:pPr>
            <a:r>
              <a:rPr lang="en-US" sz="1847" dirty="0">
                <a:solidFill>
                  <a:srgbClr val="CAD6DE"/>
                </a:solidFill>
                <a:latin typeface="Cabin" pitchFamily="34" charset="0"/>
                <a:ea typeface="Cabin" pitchFamily="34" charset="-122"/>
                <a:cs typeface="Cabin" pitchFamily="34" charset="-120"/>
              </a:rPr>
              <a:t>These early experiences continue to influence my outlook on life, reinforcing the importance of strong connections with family, friends, and community. As I look back on these cherished memories, I carry with me the lessons of harmony, togetherness, and the profound impact of simplicity and unity in our lives.</a:t>
            </a:r>
            <a:endParaRPr lang="en-US" sz="1847"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872067"/>
          </a:xfrm>
          <a:prstGeom prst="rect">
            <a:avLst/>
          </a:prstGeom>
          <a:solidFill>
            <a:srgbClr val="112836"/>
          </a:solidFill>
          <a:ln/>
        </p:spPr>
        <p:txBody>
          <a:bodyPr/>
          <a:lstStyle/>
          <a:p>
            <a:endParaRPr lang="en-KE"/>
          </a:p>
        </p:txBody>
      </p:sp>
      <p:sp>
        <p:nvSpPr>
          <p:cNvPr id="4" name="Text 1"/>
          <p:cNvSpPr/>
          <p:nvPr/>
        </p:nvSpPr>
        <p:spPr>
          <a:xfrm>
            <a:off x="2872621" y="475178"/>
            <a:ext cx="8051959" cy="508159"/>
          </a:xfrm>
          <a:prstGeom prst="rect">
            <a:avLst/>
          </a:prstGeom>
          <a:noFill/>
          <a:ln/>
        </p:spPr>
        <p:txBody>
          <a:bodyPr wrap="none" rtlCol="0" anchor="t"/>
          <a:lstStyle/>
          <a:p>
            <a:pPr marL="0" indent="0">
              <a:lnSpc>
                <a:spcPts val="4002"/>
              </a:lnSpc>
              <a:buNone/>
            </a:pPr>
            <a:r>
              <a:rPr lang="en-US" sz="3202" dirty="0">
                <a:solidFill>
                  <a:srgbClr val="FFFFFF"/>
                </a:solidFill>
                <a:latin typeface="Unbounded" pitchFamily="34" charset="0"/>
                <a:ea typeface="Unbounded" pitchFamily="34" charset="-122"/>
                <a:cs typeface="Unbounded" pitchFamily="34" charset="-120"/>
              </a:rPr>
              <a:t>Introduction to the Catholic Faith</a:t>
            </a:r>
            <a:endParaRPr lang="en-US" sz="3202" dirty="0"/>
          </a:p>
        </p:txBody>
      </p:sp>
      <p:pic>
        <p:nvPicPr>
          <p:cNvPr id="5" name="Image 1" descr="preencoded.png"/>
          <p:cNvPicPr>
            <a:picLocks noChangeAspect="1"/>
          </p:cNvPicPr>
          <p:nvPr/>
        </p:nvPicPr>
        <p:blipFill>
          <a:blip r:embed="rId4"/>
          <a:stretch>
            <a:fillRect/>
          </a:stretch>
        </p:blipFill>
        <p:spPr>
          <a:xfrm>
            <a:off x="2872621" y="1328976"/>
            <a:ext cx="864037" cy="1809631"/>
          </a:xfrm>
          <a:prstGeom prst="rect">
            <a:avLst/>
          </a:prstGeom>
        </p:spPr>
      </p:pic>
      <p:sp>
        <p:nvSpPr>
          <p:cNvPr id="6" name="Text 2"/>
          <p:cNvSpPr/>
          <p:nvPr/>
        </p:nvSpPr>
        <p:spPr>
          <a:xfrm>
            <a:off x="3995857" y="1501735"/>
            <a:ext cx="2332196"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Early Years of Faith</a:t>
            </a:r>
            <a:endParaRPr lang="en-US" sz="1601" dirty="0"/>
          </a:p>
        </p:txBody>
      </p:sp>
      <p:sp>
        <p:nvSpPr>
          <p:cNvPr id="7" name="Text 3"/>
          <p:cNvSpPr/>
          <p:nvPr/>
        </p:nvSpPr>
        <p:spPr>
          <a:xfrm>
            <a:off x="3995857" y="1859518"/>
            <a:ext cx="7761803" cy="1106329"/>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I grew up in a household where the values of faith, love, and compassion were a way of life. My parents were devout Catholics, and they imparted their spiritual beliefs to me from a young age. I was surrounded by religious symbols, attended Mass regularly with my family, and learned the stories of the Bible at bedtime.</a:t>
            </a:r>
            <a:endParaRPr lang="en-US" sz="1361" dirty="0"/>
          </a:p>
        </p:txBody>
      </p:sp>
      <p:pic>
        <p:nvPicPr>
          <p:cNvPr id="8" name="Image 2" descr="preencoded.png"/>
          <p:cNvPicPr>
            <a:picLocks noChangeAspect="1"/>
          </p:cNvPicPr>
          <p:nvPr/>
        </p:nvPicPr>
        <p:blipFill>
          <a:blip r:embed="rId5"/>
          <a:stretch>
            <a:fillRect/>
          </a:stretch>
        </p:blipFill>
        <p:spPr>
          <a:xfrm>
            <a:off x="2872621" y="3138607"/>
            <a:ext cx="864037" cy="1533049"/>
          </a:xfrm>
          <a:prstGeom prst="rect">
            <a:avLst/>
          </a:prstGeom>
        </p:spPr>
      </p:pic>
      <p:sp>
        <p:nvSpPr>
          <p:cNvPr id="9" name="Text 4"/>
          <p:cNvSpPr/>
          <p:nvPr/>
        </p:nvSpPr>
        <p:spPr>
          <a:xfrm>
            <a:off x="3995857" y="3311366"/>
            <a:ext cx="2215753"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Baptism at Age 10</a:t>
            </a:r>
            <a:endParaRPr lang="en-US" sz="1601" dirty="0"/>
          </a:p>
        </p:txBody>
      </p:sp>
      <p:sp>
        <p:nvSpPr>
          <p:cNvPr id="10" name="Text 5"/>
          <p:cNvSpPr/>
          <p:nvPr/>
        </p:nvSpPr>
        <p:spPr>
          <a:xfrm>
            <a:off x="3995857" y="3669149"/>
            <a:ext cx="7761803" cy="829747"/>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I was eager to embrace the Catholic faith fully. The day of my baptism, at the age of ten, was memorable. I stood in front of my family, godparents, and members of the congregation. As the holy water touched my forehead, I felt a profound sense of belonging to the Catholic faith.</a:t>
            </a:r>
            <a:endParaRPr lang="en-US" sz="1361" dirty="0"/>
          </a:p>
        </p:txBody>
      </p:sp>
      <p:pic>
        <p:nvPicPr>
          <p:cNvPr id="11" name="Image 3" descr="preencoded.png"/>
          <p:cNvPicPr>
            <a:picLocks noChangeAspect="1"/>
          </p:cNvPicPr>
          <p:nvPr/>
        </p:nvPicPr>
        <p:blipFill>
          <a:blip r:embed="rId6"/>
          <a:stretch>
            <a:fillRect/>
          </a:stretch>
        </p:blipFill>
        <p:spPr>
          <a:xfrm>
            <a:off x="2872621" y="4671655"/>
            <a:ext cx="864037" cy="1533049"/>
          </a:xfrm>
          <a:prstGeom prst="rect">
            <a:avLst/>
          </a:prstGeom>
        </p:spPr>
      </p:pic>
      <p:sp>
        <p:nvSpPr>
          <p:cNvPr id="12" name="Text 6"/>
          <p:cNvSpPr/>
          <p:nvPr/>
        </p:nvSpPr>
        <p:spPr>
          <a:xfrm>
            <a:off x="3995857" y="4844415"/>
            <a:ext cx="2265998"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Eucharist at Age 11</a:t>
            </a:r>
            <a:endParaRPr lang="en-US" sz="1601" dirty="0"/>
          </a:p>
        </p:txBody>
      </p:sp>
      <p:sp>
        <p:nvSpPr>
          <p:cNvPr id="13" name="Text 7"/>
          <p:cNvSpPr/>
          <p:nvPr/>
        </p:nvSpPr>
        <p:spPr>
          <a:xfrm>
            <a:off x="3995857" y="5202198"/>
            <a:ext cx="7761803" cy="829747"/>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At the age of eleven, I eagerly prepared for the Eucharist. The ceremony, conducted by Bishop David Kamau, marked a significant commitment to my beliefs. The journey to Eucharist Day was transformative, involving catechism classes and a deepening personal conviction.</a:t>
            </a:r>
            <a:endParaRPr lang="en-US" sz="1361" dirty="0"/>
          </a:p>
        </p:txBody>
      </p:sp>
      <p:pic>
        <p:nvPicPr>
          <p:cNvPr id="14" name="Image 4" descr="preencoded.png"/>
          <p:cNvPicPr>
            <a:picLocks noChangeAspect="1"/>
          </p:cNvPicPr>
          <p:nvPr/>
        </p:nvPicPr>
        <p:blipFill>
          <a:blip r:embed="rId7"/>
          <a:stretch>
            <a:fillRect/>
          </a:stretch>
        </p:blipFill>
        <p:spPr>
          <a:xfrm>
            <a:off x="2872621" y="6204704"/>
            <a:ext cx="864037" cy="1382554"/>
          </a:xfrm>
          <a:prstGeom prst="rect">
            <a:avLst/>
          </a:prstGeom>
        </p:spPr>
      </p:pic>
      <p:sp>
        <p:nvSpPr>
          <p:cNvPr id="15" name="Text 8"/>
          <p:cNvSpPr/>
          <p:nvPr/>
        </p:nvSpPr>
        <p:spPr>
          <a:xfrm>
            <a:off x="3995857" y="6377464"/>
            <a:ext cx="2787729"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Confirmation at Age 12</a:t>
            </a:r>
            <a:endParaRPr lang="en-US" sz="1601" dirty="0"/>
          </a:p>
        </p:txBody>
      </p:sp>
      <p:sp>
        <p:nvSpPr>
          <p:cNvPr id="16" name="Text 9"/>
          <p:cNvSpPr/>
          <p:nvPr/>
        </p:nvSpPr>
        <p:spPr>
          <a:xfrm>
            <a:off x="3995857" y="6735247"/>
            <a:ext cx="7761803" cy="553164"/>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At the age of twelve, I underwent the sacrament of Confirmation, officiated by Bishop David Kamau. This milestone marked a deeper commitment to my faith, solidifying my spiritual growth and understanding.</a:t>
            </a:r>
            <a:endParaRPr lang="en-US" sz="1361" dirty="0"/>
          </a:p>
        </p:txBody>
      </p:sp>
      <p:pic>
        <p:nvPicPr>
          <p:cNvPr id="17" name="Image 5" descr="preencoded.png"/>
          <p:cNvPicPr>
            <a:picLocks noChangeAspect="1"/>
          </p:cNvPicPr>
          <p:nvPr/>
        </p:nvPicPr>
        <p:blipFill>
          <a:blip r:embed="rId8"/>
          <a:stretch>
            <a:fillRect/>
          </a:stretch>
        </p:blipFill>
        <p:spPr>
          <a:xfrm>
            <a:off x="2872621" y="7587258"/>
            <a:ext cx="864037" cy="1809631"/>
          </a:xfrm>
          <a:prstGeom prst="rect">
            <a:avLst/>
          </a:prstGeom>
        </p:spPr>
      </p:pic>
      <p:sp>
        <p:nvSpPr>
          <p:cNvPr id="18" name="Text 10"/>
          <p:cNvSpPr/>
          <p:nvPr/>
        </p:nvSpPr>
        <p:spPr>
          <a:xfrm>
            <a:off x="3995857" y="7760018"/>
            <a:ext cx="2292787"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Growing Spiritually</a:t>
            </a:r>
            <a:endParaRPr lang="en-US" sz="1601" dirty="0"/>
          </a:p>
        </p:txBody>
      </p:sp>
      <p:sp>
        <p:nvSpPr>
          <p:cNvPr id="19" name="Text 11"/>
          <p:cNvSpPr/>
          <p:nvPr/>
        </p:nvSpPr>
        <p:spPr>
          <a:xfrm>
            <a:off x="3995857" y="8117800"/>
            <a:ext cx="7761803" cy="1106329"/>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My early experiences with the Catholic faith laid the foundation for my spiritual growth. The values of faith, love, and compassion that my parents instilled in me were reinforced by my school's strong emphasis on the Catholic faith. It was a beautiful union of home and school that nurtured my faith and character, shaping the person I am today.</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en-KE"/>
          </a:p>
        </p:txBody>
      </p:sp>
      <p:sp>
        <p:nvSpPr>
          <p:cNvPr id="4" name="Text 1"/>
          <p:cNvSpPr/>
          <p:nvPr/>
        </p:nvSpPr>
        <p:spPr>
          <a:xfrm>
            <a:off x="968693" y="1297424"/>
            <a:ext cx="12692896" cy="1452086"/>
          </a:xfrm>
          <a:prstGeom prst="rect">
            <a:avLst/>
          </a:prstGeom>
          <a:noFill/>
          <a:ln/>
        </p:spPr>
        <p:txBody>
          <a:bodyPr wrap="square" rtlCol="0" anchor="t"/>
          <a:lstStyle/>
          <a:p>
            <a:pPr marL="0" indent="0">
              <a:lnSpc>
                <a:spcPts val="5718"/>
              </a:lnSpc>
              <a:buNone/>
            </a:pPr>
            <a:r>
              <a:rPr lang="en-US" sz="4574" dirty="0">
                <a:solidFill>
                  <a:srgbClr val="FFFFFF"/>
                </a:solidFill>
                <a:latin typeface="Unbounded" pitchFamily="34" charset="0"/>
                <a:ea typeface="Unbounded" pitchFamily="34" charset="-122"/>
                <a:cs typeface="Unbounded" pitchFamily="34" charset="-120"/>
              </a:rPr>
              <a:t>CHAPTER TWO: EDUCATION AND GROWTH</a:t>
            </a:r>
            <a:endParaRPr lang="en-US" sz="4574" dirty="0"/>
          </a:p>
        </p:txBody>
      </p:sp>
      <p:sp>
        <p:nvSpPr>
          <p:cNvPr id="5" name="Text 2"/>
          <p:cNvSpPr/>
          <p:nvPr/>
        </p:nvSpPr>
        <p:spPr>
          <a:xfrm>
            <a:off x="968693" y="3366611"/>
            <a:ext cx="3213021" cy="363141"/>
          </a:xfrm>
          <a:prstGeom prst="rect">
            <a:avLst/>
          </a:prstGeom>
          <a:noFill/>
          <a:ln/>
        </p:spPr>
        <p:txBody>
          <a:bodyPr wrap="none" rtlCol="0" anchor="t"/>
          <a:lstStyle/>
          <a:p>
            <a:pPr marL="0" indent="0">
              <a:lnSpc>
                <a:spcPts val="2859"/>
              </a:lnSpc>
              <a:buNone/>
            </a:pPr>
            <a:r>
              <a:rPr lang="en-US" sz="2287" dirty="0">
                <a:solidFill>
                  <a:srgbClr val="FFFFFF"/>
                </a:solidFill>
                <a:latin typeface="Unbounded" pitchFamily="34" charset="0"/>
                <a:ea typeface="Unbounded" pitchFamily="34" charset="-122"/>
                <a:cs typeface="Unbounded" pitchFamily="34" charset="-120"/>
              </a:rPr>
              <a:t>Primary Education</a:t>
            </a:r>
            <a:endParaRPr lang="en-US" sz="2287" dirty="0"/>
          </a:p>
        </p:txBody>
      </p:sp>
      <p:sp>
        <p:nvSpPr>
          <p:cNvPr id="6" name="Text 3"/>
          <p:cNvSpPr/>
          <p:nvPr/>
        </p:nvSpPr>
        <p:spPr>
          <a:xfrm>
            <a:off x="968693" y="3976568"/>
            <a:ext cx="3828931" cy="2370296"/>
          </a:xfrm>
          <a:prstGeom prst="rect">
            <a:avLst/>
          </a:prstGeom>
          <a:noFill/>
          <a:ln/>
        </p:spPr>
        <p:txBody>
          <a:bodyPr wrap="square" rtlCol="0" anchor="t"/>
          <a:lstStyle/>
          <a:p>
            <a:pPr marL="0" indent="0">
              <a:lnSpc>
                <a:spcPts val="3110"/>
              </a:lnSpc>
              <a:buNone/>
            </a:pPr>
            <a:r>
              <a:rPr lang="en-US" sz="1944" dirty="0">
                <a:solidFill>
                  <a:srgbClr val="CAD6DE"/>
                </a:solidFill>
                <a:latin typeface="Cabin" pitchFamily="34" charset="0"/>
                <a:ea typeface="Cabin" pitchFamily="34" charset="-122"/>
                <a:cs typeface="Cabin" pitchFamily="34" charset="-120"/>
              </a:rPr>
              <a:t>I started school at the age of four at Limuru Town Primary School for eight years. My primary school journey was filled with challenges and triumphs, shaping my academic and personal growth.</a:t>
            </a:r>
            <a:endParaRPr lang="en-US" sz="1944" dirty="0"/>
          </a:p>
        </p:txBody>
      </p:sp>
      <p:sp>
        <p:nvSpPr>
          <p:cNvPr id="7" name="Text 4"/>
          <p:cNvSpPr/>
          <p:nvPr/>
        </p:nvSpPr>
        <p:spPr>
          <a:xfrm>
            <a:off x="5407462" y="3366611"/>
            <a:ext cx="3742611" cy="363141"/>
          </a:xfrm>
          <a:prstGeom prst="rect">
            <a:avLst/>
          </a:prstGeom>
          <a:noFill/>
          <a:ln/>
        </p:spPr>
        <p:txBody>
          <a:bodyPr wrap="none" rtlCol="0" anchor="t"/>
          <a:lstStyle/>
          <a:p>
            <a:pPr marL="0" indent="0">
              <a:lnSpc>
                <a:spcPts val="2859"/>
              </a:lnSpc>
              <a:buNone/>
            </a:pPr>
            <a:r>
              <a:rPr lang="en-US" sz="2287" dirty="0">
                <a:solidFill>
                  <a:srgbClr val="FFFFFF"/>
                </a:solidFill>
                <a:latin typeface="Unbounded" pitchFamily="34" charset="0"/>
                <a:ea typeface="Unbounded" pitchFamily="34" charset="-122"/>
                <a:cs typeface="Unbounded" pitchFamily="34" charset="-120"/>
              </a:rPr>
              <a:t>Secondary Education</a:t>
            </a:r>
            <a:endParaRPr lang="en-US" sz="2287" dirty="0"/>
          </a:p>
        </p:txBody>
      </p:sp>
      <p:sp>
        <p:nvSpPr>
          <p:cNvPr id="8" name="Text 5"/>
          <p:cNvSpPr/>
          <p:nvPr/>
        </p:nvSpPr>
        <p:spPr>
          <a:xfrm>
            <a:off x="5407462" y="3976568"/>
            <a:ext cx="3828931" cy="1975247"/>
          </a:xfrm>
          <a:prstGeom prst="rect">
            <a:avLst/>
          </a:prstGeom>
          <a:noFill/>
          <a:ln/>
        </p:spPr>
        <p:txBody>
          <a:bodyPr wrap="square" rtlCol="0" anchor="t"/>
          <a:lstStyle/>
          <a:p>
            <a:pPr marL="0" indent="0">
              <a:lnSpc>
                <a:spcPts val="3110"/>
              </a:lnSpc>
              <a:buNone/>
            </a:pPr>
            <a:r>
              <a:rPr lang="en-US" sz="1944" dirty="0">
                <a:solidFill>
                  <a:srgbClr val="CAD6DE"/>
                </a:solidFill>
                <a:latin typeface="Cabin" pitchFamily="34" charset="0"/>
                <a:ea typeface="Cabin" pitchFamily="34" charset="-122"/>
                <a:cs typeface="Cabin" pitchFamily="34" charset="-120"/>
              </a:rPr>
              <a:t>In 2017, I joined Precious Blood Secondary School in Kiambu, Kenya, marking the beginning of an incredible journey of growth, learning, and self-discovery.</a:t>
            </a:r>
            <a:endParaRPr lang="en-US" sz="1944" dirty="0"/>
          </a:p>
        </p:txBody>
      </p:sp>
      <p:sp>
        <p:nvSpPr>
          <p:cNvPr id="9" name="Text 6"/>
          <p:cNvSpPr/>
          <p:nvPr/>
        </p:nvSpPr>
        <p:spPr>
          <a:xfrm>
            <a:off x="9846231" y="3366611"/>
            <a:ext cx="3828931" cy="726281"/>
          </a:xfrm>
          <a:prstGeom prst="rect">
            <a:avLst/>
          </a:prstGeom>
          <a:noFill/>
          <a:ln/>
        </p:spPr>
        <p:txBody>
          <a:bodyPr wrap="square" rtlCol="0" anchor="t"/>
          <a:lstStyle/>
          <a:p>
            <a:pPr marL="0" indent="0">
              <a:lnSpc>
                <a:spcPts val="2859"/>
              </a:lnSpc>
              <a:buNone/>
            </a:pPr>
            <a:r>
              <a:rPr lang="en-US" sz="2287" dirty="0">
                <a:solidFill>
                  <a:srgbClr val="FFFFFF"/>
                </a:solidFill>
                <a:latin typeface="Unbounded" pitchFamily="34" charset="0"/>
                <a:ea typeface="Unbounded" pitchFamily="34" charset="-122"/>
                <a:cs typeface="Unbounded" pitchFamily="34" charset="-120"/>
              </a:rPr>
              <a:t>Embracing the Catholic Faith</a:t>
            </a:r>
            <a:endParaRPr lang="en-US" sz="2287" dirty="0"/>
          </a:p>
        </p:txBody>
      </p:sp>
      <p:sp>
        <p:nvSpPr>
          <p:cNvPr id="10" name="Text 7"/>
          <p:cNvSpPr/>
          <p:nvPr/>
        </p:nvSpPr>
        <p:spPr>
          <a:xfrm>
            <a:off x="9846231" y="4339709"/>
            <a:ext cx="3828931" cy="2370296"/>
          </a:xfrm>
          <a:prstGeom prst="rect">
            <a:avLst/>
          </a:prstGeom>
          <a:noFill/>
          <a:ln/>
        </p:spPr>
        <p:txBody>
          <a:bodyPr wrap="square" rtlCol="0" anchor="t"/>
          <a:lstStyle/>
          <a:p>
            <a:pPr marL="0" indent="0">
              <a:lnSpc>
                <a:spcPts val="3110"/>
              </a:lnSpc>
              <a:buNone/>
            </a:pPr>
            <a:r>
              <a:rPr lang="en-US" sz="1944" dirty="0">
                <a:solidFill>
                  <a:srgbClr val="CAD6DE"/>
                </a:solidFill>
                <a:latin typeface="Cabin" pitchFamily="34" charset="0"/>
                <a:ea typeface="Cabin" pitchFamily="34" charset="-122"/>
                <a:cs typeface="Cabin" pitchFamily="34" charset="-120"/>
              </a:rPr>
              <a:t>Precious Blood School was a place of both academic and spiritual growth. Daily Mass, religious education, and involvement in Catholic groups nurtured my faith and character development.</a:t>
            </a:r>
            <a:endParaRPr lang="en-US" sz="1944"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475179"/>
            <a:ext cx="14630400" cy="12861846"/>
          </a:xfrm>
          <a:prstGeom prst="rect">
            <a:avLst/>
          </a:prstGeom>
          <a:solidFill>
            <a:srgbClr val="112836"/>
          </a:solidFill>
          <a:ln/>
        </p:spPr>
        <p:txBody>
          <a:bodyPr/>
          <a:lstStyle/>
          <a:p>
            <a:endParaRPr lang="en-KE"/>
          </a:p>
        </p:txBody>
      </p:sp>
      <p:pic>
        <p:nvPicPr>
          <p:cNvPr id="4" name="Image 1" descr="Man staring out a window"/>
          <p:cNvPicPr>
            <a:picLocks noChangeAspect="1"/>
          </p:cNvPicPr>
          <p:nvPr/>
        </p:nvPicPr>
        <p:blipFill>
          <a:blip r:embed="rId4"/>
          <a:srcRect/>
          <a:stretch/>
        </p:blipFill>
        <p:spPr>
          <a:xfrm>
            <a:off x="8704302" y="2413517"/>
            <a:ext cx="5926098" cy="7695842"/>
          </a:xfrm>
          <a:prstGeom prst="rect">
            <a:avLst/>
          </a:prstGeom>
        </p:spPr>
      </p:pic>
      <p:sp>
        <p:nvSpPr>
          <p:cNvPr id="5" name="Text 1"/>
          <p:cNvSpPr/>
          <p:nvPr/>
        </p:nvSpPr>
        <p:spPr>
          <a:xfrm>
            <a:off x="604837" y="475178"/>
            <a:ext cx="5473660" cy="508159"/>
          </a:xfrm>
          <a:prstGeom prst="rect">
            <a:avLst/>
          </a:prstGeom>
          <a:noFill/>
          <a:ln/>
        </p:spPr>
        <p:txBody>
          <a:bodyPr wrap="none" rtlCol="0" anchor="t"/>
          <a:lstStyle/>
          <a:p>
            <a:pPr marL="0" indent="0">
              <a:lnSpc>
                <a:spcPts val="4002"/>
              </a:lnSpc>
              <a:buNone/>
            </a:pPr>
            <a:r>
              <a:rPr lang="en-US" sz="3202" dirty="0">
                <a:solidFill>
                  <a:srgbClr val="FFFFFF"/>
                </a:solidFill>
                <a:latin typeface="Unbounded" pitchFamily="34" charset="0"/>
                <a:ea typeface="Unbounded" pitchFamily="34" charset="-122"/>
                <a:cs typeface="Unbounded" pitchFamily="34" charset="-120"/>
              </a:rPr>
              <a:t>UNIVERSITY JOURNEY</a:t>
            </a:r>
            <a:endParaRPr lang="en-US" sz="3202" dirty="0"/>
          </a:p>
        </p:txBody>
      </p:sp>
      <p:sp>
        <p:nvSpPr>
          <p:cNvPr id="6" name="Shape 2"/>
          <p:cNvSpPr/>
          <p:nvPr/>
        </p:nvSpPr>
        <p:spPr>
          <a:xfrm>
            <a:off x="604837" y="1242536"/>
            <a:ext cx="7934325" cy="11144131"/>
          </a:xfrm>
          <a:prstGeom prst="roundRect">
            <a:avLst>
              <a:gd name="adj" fmla="val 392"/>
            </a:avLst>
          </a:prstGeom>
          <a:noFill/>
          <a:ln w="7620">
            <a:solidFill>
              <a:srgbClr val="FFFFFF">
                <a:alpha val="24000"/>
              </a:srgbClr>
            </a:solidFill>
            <a:prstDash val="solid"/>
          </a:ln>
        </p:spPr>
        <p:txBody>
          <a:bodyPr/>
          <a:lstStyle/>
          <a:p>
            <a:endParaRPr lang="en-KE"/>
          </a:p>
        </p:txBody>
      </p:sp>
      <p:sp>
        <p:nvSpPr>
          <p:cNvPr id="7" name="Shape 3"/>
          <p:cNvSpPr/>
          <p:nvPr/>
        </p:nvSpPr>
        <p:spPr>
          <a:xfrm>
            <a:off x="612458" y="1250156"/>
            <a:ext cx="7919085" cy="1052155"/>
          </a:xfrm>
          <a:prstGeom prst="rect">
            <a:avLst/>
          </a:prstGeom>
          <a:solidFill>
            <a:srgbClr val="FFFFFF">
              <a:alpha val="4000"/>
            </a:srgbClr>
          </a:solidFill>
          <a:ln/>
        </p:spPr>
        <p:txBody>
          <a:bodyPr/>
          <a:lstStyle/>
          <a:p>
            <a:endParaRPr lang="en-KE"/>
          </a:p>
        </p:txBody>
      </p:sp>
      <p:sp>
        <p:nvSpPr>
          <p:cNvPr id="8" name="Text 4"/>
          <p:cNvSpPr/>
          <p:nvPr/>
        </p:nvSpPr>
        <p:spPr>
          <a:xfrm>
            <a:off x="785217" y="1361361"/>
            <a:ext cx="3610213" cy="276582"/>
          </a:xfrm>
          <a:prstGeom prst="rect">
            <a:avLst/>
          </a:prstGeom>
          <a:noFill/>
          <a:ln/>
        </p:spPr>
        <p:txBody>
          <a:bodyPr wrap="non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Discovering My Passion</a:t>
            </a:r>
            <a:endParaRPr lang="en-US" sz="1361" dirty="0"/>
          </a:p>
        </p:txBody>
      </p:sp>
      <p:sp>
        <p:nvSpPr>
          <p:cNvPr id="9" name="Text 5"/>
          <p:cNvSpPr/>
          <p:nvPr/>
        </p:nvSpPr>
        <p:spPr>
          <a:xfrm>
            <a:off x="4748570" y="1361361"/>
            <a:ext cx="3610213" cy="829747"/>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In 2022, I began a new chapter by enrolling at the University of Nairobi, where I pursued a Bachelor of Science degree in Medical Biochemistry.</a:t>
            </a:r>
            <a:endParaRPr lang="en-US" sz="1361" dirty="0"/>
          </a:p>
        </p:txBody>
      </p:sp>
      <p:sp>
        <p:nvSpPr>
          <p:cNvPr id="10" name="Shape 6"/>
          <p:cNvSpPr/>
          <p:nvPr/>
        </p:nvSpPr>
        <p:spPr>
          <a:xfrm>
            <a:off x="612458" y="2302312"/>
            <a:ext cx="7919085" cy="1605320"/>
          </a:xfrm>
          <a:prstGeom prst="rect">
            <a:avLst/>
          </a:prstGeom>
          <a:solidFill>
            <a:srgbClr val="000000">
              <a:alpha val="4000"/>
            </a:srgbClr>
          </a:solidFill>
          <a:ln/>
        </p:spPr>
        <p:txBody>
          <a:bodyPr/>
          <a:lstStyle/>
          <a:p>
            <a:endParaRPr lang="en-KE"/>
          </a:p>
        </p:txBody>
      </p:sp>
      <p:sp>
        <p:nvSpPr>
          <p:cNvPr id="11" name="Text 7"/>
          <p:cNvSpPr/>
          <p:nvPr/>
        </p:nvSpPr>
        <p:spPr>
          <a:xfrm>
            <a:off x="785217" y="2413516"/>
            <a:ext cx="3610213" cy="276582"/>
          </a:xfrm>
          <a:prstGeom prst="rect">
            <a:avLst/>
          </a:prstGeom>
          <a:noFill/>
          <a:ln/>
        </p:spPr>
        <p:txBody>
          <a:bodyPr wrap="non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Adapting to University Life</a:t>
            </a:r>
            <a:endParaRPr lang="en-US" sz="1361" dirty="0"/>
          </a:p>
        </p:txBody>
      </p:sp>
      <p:sp>
        <p:nvSpPr>
          <p:cNvPr id="12" name="Text 8"/>
          <p:cNvSpPr/>
          <p:nvPr/>
        </p:nvSpPr>
        <p:spPr>
          <a:xfrm>
            <a:off x="4748570" y="2413516"/>
            <a:ext cx="3610213" cy="1382911"/>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The transition from secondary school to university brought newfound independence and responsibility. Navigating lectures, assignments, and managing my time effectively was a significant adjustment.</a:t>
            </a:r>
            <a:endParaRPr lang="en-US" sz="1361" dirty="0"/>
          </a:p>
        </p:txBody>
      </p:sp>
      <p:sp>
        <p:nvSpPr>
          <p:cNvPr id="13" name="Shape 9"/>
          <p:cNvSpPr/>
          <p:nvPr/>
        </p:nvSpPr>
        <p:spPr>
          <a:xfrm>
            <a:off x="612458" y="3907631"/>
            <a:ext cx="7919085" cy="1052155"/>
          </a:xfrm>
          <a:prstGeom prst="rect">
            <a:avLst/>
          </a:prstGeom>
          <a:solidFill>
            <a:srgbClr val="FFFFFF">
              <a:alpha val="4000"/>
            </a:srgbClr>
          </a:solidFill>
          <a:ln/>
        </p:spPr>
        <p:txBody>
          <a:bodyPr/>
          <a:lstStyle/>
          <a:p>
            <a:endParaRPr lang="en-KE"/>
          </a:p>
        </p:txBody>
      </p:sp>
      <p:sp>
        <p:nvSpPr>
          <p:cNvPr id="14" name="Text 10"/>
          <p:cNvSpPr/>
          <p:nvPr/>
        </p:nvSpPr>
        <p:spPr>
          <a:xfrm>
            <a:off x="785217" y="4018836"/>
            <a:ext cx="3610213" cy="276582"/>
          </a:xfrm>
          <a:prstGeom prst="rect">
            <a:avLst/>
          </a:prstGeom>
          <a:noFill/>
          <a:ln/>
        </p:spPr>
        <p:txBody>
          <a:bodyPr wrap="non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Embracing Campus Life</a:t>
            </a:r>
            <a:endParaRPr lang="en-US" sz="1361" dirty="0"/>
          </a:p>
        </p:txBody>
      </p:sp>
      <p:sp>
        <p:nvSpPr>
          <p:cNvPr id="15" name="Text 11"/>
          <p:cNvSpPr/>
          <p:nvPr/>
        </p:nvSpPr>
        <p:spPr>
          <a:xfrm>
            <a:off x="4748570" y="4018836"/>
            <a:ext cx="3610213" cy="829747"/>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University life was vibrant and diverse. Joining clubs and organizations allowed me to meet like-minded individuals and explore new interests.</a:t>
            </a:r>
            <a:endParaRPr lang="en-US" sz="1361" dirty="0"/>
          </a:p>
        </p:txBody>
      </p:sp>
      <p:sp>
        <p:nvSpPr>
          <p:cNvPr id="16" name="Shape 12"/>
          <p:cNvSpPr/>
          <p:nvPr/>
        </p:nvSpPr>
        <p:spPr>
          <a:xfrm>
            <a:off x="612458" y="4959787"/>
            <a:ext cx="7919085" cy="1605320"/>
          </a:xfrm>
          <a:prstGeom prst="rect">
            <a:avLst/>
          </a:prstGeom>
          <a:solidFill>
            <a:srgbClr val="000000">
              <a:alpha val="4000"/>
            </a:srgbClr>
          </a:solidFill>
          <a:ln/>
        </p:spPr>
        <p:txBody>
          <a:bodyPr/>
          <a:lstStyle/>
          <a:p>
            <a:endParaRPr lang="en-KE"/>
          </a:p>
        </p:txBody>
      </p:sp>
      <p:sp>
        <p:nvSpPr>
          <p:cNvPr id="17" name="Text 13"/>
          <p:cNvSpPr/>
          <p:nvPr/>
        </p:nvSpPr>
        <p:spPr>
          <a:xfrm>
            <a:off x="785217" y="5070991"/>
            <a:ext cx="3610213" cy="276582"/>
          </a:xfrm>
          <a:prstGeom prst="rect">
            <a:avLst/>
          </a:prstGeom>
          <a:noFill/>
          <a:ln/>
        </p:spPr>
        <p:txBody>
          <a:bodyPr wrap="non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Academic Pursuits</a:t>
            </a:r>
            <a:endParaRPr lang="en-US" sz="1361" dirty="0"/>
          </a:p>
        </p:txBody>
      </p:sp>
      <p:sp>
        <p:nvSpPr>
          <p:cNvPr id="18" name="Text 14"/>
          <p:cNvSpPr/>
          <p:nvPr/>
        </p:nvSpPr>
        <p:spPr>
          <a:xfrm>
            <a:off x="4748570" y="5070991"/>
            <a:ext cx="3610213" cy="1382911"/>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The rigorous curriculum challenged my intellectual capabilities and deepened my understanding of medical biochemistry. Laboratory work and research projects honed my practical skills.</a:t>
            </a:r>
            <a:endParaRPr lang="en-US" sz="1361" dirty="0"/>
          </a:p>
        </p:txBody>
      </p:sp>
      <p:sp>
        <p:nvSpPr>
          <p:cNvPr id="19" name="Shape 15"/>
          <p:cNvSpPr/>
          <p:nvPr/>
        </p:nvSpPr>
        <p:spPr>
          <a:xfrm>
            <a:off x="612458" y="6565106"/>
            <a:ext cx="7919085" cy="1328737"/>
          </a:xfrm>
          <a:prstGeom prst="rect">
            <a:avLst/>
          </a:prstGeom>
          <a:solidFill>
            <a:srgbClr val="FFFFFF">
              <a:alpha val="4000"/>
            </a:srgbClr>
          </a:solidFill>
          <a:ln/>
        </p:spPr>
        <p:txBody>
          <a:bodyPr/>
          <a:lstStyle/>
          <a:p>
            <a:endParaRPr lang="en-KE"/>
          </a:p>
        </p:txBody>
      </p:sp>
      <p:sp>
        <p:nvSpPr>
          <p:cNvPr id="20" name="Text 16"/>
          <p:cNvSpPr/>
          <p:nvPr/>
        </p:nvSpPr>
        <p:spPr>
          <a:xfrm>
            <a:off x="785217" y="6676311"/>
            <a:ext cx="3610213" cy="276582"/>
          </a:xfrm>
          <a:prstGeom prst="rect">
            <a:avLst/>
          </a:prstGeom>
          <a:noFill/>
          <a:ln/>
        </p:spPr>
        <p:txBody>
          <a:bodyPr wrap="non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Building Connections</a:t>
            </a:r>
            <a:endParaRPr lang="en-US" sz="1361" dirty="0"/>
          </a:p>
        </p:txBody>
      </p:sp>
      <p:sp>
        <p:nvSpPr>
          <p:cNvPr id="21" name="Text 17"/>
          <p:cNvSpPr/>
          <p:nvPr/>
        </p:nvSpPr>
        <p:spPr>
          <a:xfrm>
            <a:off x="4748570" y="6676311"/>
            <a:ext cx="3610213" cy="1106329"/>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Networking with professors, classmates, and industry professionals opened doors to opportunities for internships and collaborative projects.</a:t>
            </a:r>
            <a:endParaRPr lang="en-US" sz="1361" dirty="0"/>
          </a:p>
        </p:txBody>
      </p:sp>
      <p:sp>
        <p:nvSpPr>
          <p:cNvPr id="22" name="Shape 18"/>
          <p:cNvSpPr/>
          <p:nvPr/>
        </p:nvSpPr>
        <p:spPr>
          <a:xfrm>
            <a:off x="612458" y="7893844"/>
            <a:ext cx="7919085" cy="1052155"/>
          </a:xfrm>
          <a:prstGeom prst="rect">
            <a:avLst/>
          </a:prstGeom>
          <a:solidFill>
            <a:srgbClr val="000000">
              <a:alpha val="4000"/>
            </a:srgbClr>
          </a:solidFill>
          <a:ln/>
        </p:spPr>
        <p:txBody>
          <a:bodyPr/>
          <a:lstStyle/>
          <a:p>
            <a:endParaRPr lang="en-KE"/>
          </a:p>
        </p:txBody>
      </p:sp>
      <p:sp>
        <p:nvSpPr>
          <p:cNvPr id="23" name="Text 19"/>
          <p:cNvSpPr/>
          <p:nvPr/>
        </p:nvSpPr>
        <p:spPr>
          <a:xfrm>
            <a:off x="785217" y="8005048"/>
            <a:ext cx="3610213" cy="276582"/>
          </a:xfrm>
          <a:prstGeom prst="rect">
            <a:avLst/>
          </a:prstGeom>
          <a:noFill/>
          <a:ln/>
        </p:spPr>
        <p:txBody>
          <a:bodyPr wrap="non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Community Engagement</a:t>
            </a:r>
            <a:endParaRPr lang="en-US" sz="1361" dirty="0"/>
          </a:p>
        </p:txBody>
      </p:sp>
      <p:sp>
        <p:nvSpPr>
          <p:cNvPr id="24" name="Text 20"/>
          <p:cNvSpPr/>
          <p:nvPr/>
        </p:nvSpPr>
        <p:spPr>
          <a:xfrm>
            <a:off x="4748570" y="8005048"/>
            <a:ext cx="3610213" cy="829747"/>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Participating in community service initiatives through university programs strengthened my commitment to social responsibility.</a:t>
            </a:r>
            <a:endParaRPr lang="en-US" sz="1361" dirty="0"/>
          </a:p>
        </p:txBody>
      </p:sp>
      <p:sp>
        <p:nvSpPr>
          <p:cNvPr id="25" name="Shape 21"/>
          <p:cNvSpPr/>
          <p:nvPr/>
        </p:nvSpPr>
        <p:spPr>
          <a:xfrm>
            <a:off x="612458" y="8945999"/>
            <a:ext cx="7919085" cy="1052155"/>
          </a:xfrm>
          <a:prstGeom prst="rect">
            <a:avLst/>
          </a:prstGeom>
          <a:solidFill>
            <a:srgbClr val="FFFFFF">
              <a:alpha val="4000"/>
            </a:srgbClr>
          </a:solidFill>
          <a:ln/>
        </p:spPr>
        <p:txBody>
          <a:bodyPr/>
          <a:lstStyle/>
          <a:p>
            <a:endParaRPr lang="en-KE"/>
          </a:p>
        </p:txBody>
      </p:sp>
      <p:sp>
        <p:nvSpPr>
          <p:cNvPr id="26" name="Text 22"/>
          <p:cNvSpPr/>
          <p:nvPr/>
        </p:nvSpPr>
        <p:spPr>
          <a:xfrm>
            <a:off x="785217" y="9057203"/>
            <a:ext cx="3610213" cy="276582"/>
          </a:xfrm>
          <a:prstGeom prst="rect">
            <a:avLst/>
          </a:prstGeom>
          <a:noFill/>
          <a:ln/>
        </p:spPr>
        <p:txBody>
          <a:bodyPr wrap="non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Balancing Act</a:t>
            </a:r>
            <a:endParaRPr lang="en-US" sz="1361" dirty="0"/>
          </a:p>
        </p:txBody>
      </p:sp>
      <p:sp>
        <p:nvSpPr>
          <p:cNvPr id="27" name="Text 23"/>
          <p:cNvSpPr/>
          <p:nvPr/>
        </p:nvSpPr>
        <p:spPr>
          <a:xfrm>
            <a:off x="4748570" y="9057203"/>
            <a:ext cx="3610213" cy="829747"/>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Balancing academic demands, extracurricular activities, and a social life taught me valuable time management and prioritization skills.</a:t>
            </a:r>
            <a:endParaRPr lang="en-US" sz="1361" dirty="0"/>
          </a:p>
        </p:txBody>
      </p:sp>
      <p:sp>
        <p:nvSpPr>
          <p:cNvPr id="28" name="Shape 24"/>
          <p:cNvSpPr/>
          <p:nvPr/>
        </p:nvSpPr>
        <p:spPr>
          <a:xfrm>
            <a:off x="612458" y="9998154"/>
            <a:ext cx="7919085" cy="1052155"/>
          </a:xfrm>
          <a:prstGeom prst="rect">
            <a:avLst/>
          </a:prstGeom>
          <a:solidFill>
            <a:srgbClr val="000000">
              <a:alpha val="4000"/>
            </a:srgbClr>
          </a:solidFill>
          <a:ln/>
        </p:spPr>
        <p:txBody>
          <a:bodyPr/>
          <a:lstStyle/>
          <a:p>
            <a:endParaRPr lang="en-KE"/>
          </a:p>
        </p:txBody>
      </p:sp>
      <p:sp>
        <p:nvSpPr>
          <p:cNvPr id="29" name="Text 25"/>
          <p:cNvSpPr/>
          <p:nvPr/>
        </p:nvSpPr>
        <p:spPr>
          <a:xfrm>
            <a:off x="785217" y="10109359"/>
            <a:ext cx="3610213" cy="276582"/>
          </a:xfrm>
          <a:prstGeom prst="rect">
            <a:avLst/>
          </a:prstGeom>
          <a:noFill/>
          <a:ln/>
        </p:spPr>
        <p:txBody>
          <a:bodyPr wrap="non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Challenges and Resilience</a:t>
            </a:r>
            <a:endParaRPr lang="en-US" sz="1361" dirty="0"/>
          </a:p>
        </p:txBody>
      </p:sp>
      <p:sp>
        <p:nvSpPr>
          <p:cNvPr id="30" name="Text 26"/>
          <p:cNvSpPr/>
          <p:nvPr/>
        </p:nvSpPr>
        <p:spPr>
          <a:xfrm>
            <a:off x="4748570" y="10109359"/>
            <a:ext cx="3610213" cy="829747"/>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The challenges of academic rigor, adapting to a new environment, and personal growth moments tested my resilience and determination.</a:t>
            </a:r>
            <a:endParaRPr lang="en-US" sz="1361" dirty="0"/>
          </a:p>
        </p:txBody>
      </p:sp>
      <p:sp>
        <p:nvSpPr>
          <p:cNvPr id="31" name="Shape 27"/>
          <p:cNvSpPr/>
          <p:nvPr/>
        </p:nvSpPr>
        <p:spPr>
          <a:xfrm>
            <a:off x="612458" y="11050310"/>
            <a:ext cx="7919085" cy="1328737"/>
          </a:xfrm>
          <a:prstGeom prst="rect">
            <a:avLst/>
          </a:prstGeom>
          <a:solidFill>
            <a:srgbClr val="FFFFFF">
              <a:alpha val="4000"/>
            </a:srgbClr>
          </a:solidFill>
          <a:ln/>
        </p:spPr>
        <p:txBody>
          <a:bodyPr/>
          <a:lstStyle/>
          <a:p>
            <a:endParaRPr lang="en-KE"/>
          </a:p>
        </p:txBody>
      </p:sp>
      <p:sp>
        <p:nvSpPr>
          <p:cNvPr id="32" name="Text 28"/>
          <p:cNvSpPr/>
          <p:nvPr/>
        </p:nvSpPr>
        <p:spPr>
          <a:xfrm>
            <a:off x="785217" y="11161514"/>
            <a:ext cx="3610213" cy="276582"/>
          </a:xfrm>
          <a:prstGeom prst="rect">
            <a:avLst/>
          </a:prstGeom>
          <a:noFill/>
          <a:ln/>
        </p:spPr>
        <p:txBody>
          <a:bodyPr wrap="non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Looking Ahead</a:t>
            </a:r>
            <a:endParaRPr lang="en-US" sz="1361" dirty="0"/>
          </a:p>
        </p:txBody>
      </p:sp>
      <p:sp>
        <p:nvSpPr>
          <p:cNvPr id="33" name="Text 29"/>
          <p:cNvSpPr/>
          <p:nvPr/>
        </p:nvSpPr>
        <p:spPr>
          <a:xfrm>
            <a:off x="4748570" y="11161514"/>
            <a:ext cx="3610213" cy="1106329"/>
          </a:xfrm>
          <a:prstGeom prst="rect">
            <a:avLst/>
          </a:prstGeom>
          <a:noFill/>
          <a:ln/>
        </p:spPr>
        <p:txBody>
          <a:bodyPr wrap="square" rtlCol="0" anchor="t"/>
          <a:lstStyle/>
          <a:p>
            <a:pPr marL="0" indent="0">
              <a:lnSpc>
                <a:spcPts val="2177"/>
              </a:lnSpc>
              <a:buNone/>
            </a:pPr>
            <a:r>
              <a:rPr lang="en-US" sz="1361" dirty="0">
                <a:solidFill>
                  <a:srgbClr val="CAD6DE"/>
                </a:solidFill>
                <a:latin typeface="Cabin" pitchFamily="34" charset="0"/>
                <a:ea typeface="Cabin" pitchFamily="34" charset="-122"/>
                <a:cs typeface="Cabin" pitchFamily="34" charset="-120"/>
              </a:rPr>
              <a:t>As I continue my university journey, I am excited about the prospects of furthering my education and making a positive impact in the field of medical biochemistry.</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0673477"/>
          </a:xfrm>
          <a:prstGeom prst="rect">
            <a:avLst/>
          </a:prstGeom>
          <a:solidFill>
            <a:srgbClr val="112836"/>
          </a:solidFill>
          <a:ln/>
        </p:spPr>
        <p:txBody>
          <a:bodyPr/>
          <a:lstStyle/>
          <a:p>
            <a:endParaRPr lang="en-KE"/>
          </a:p>
        </p:txBody>
      </p:sp>
      <p:pic>
        <p:nvPicPr>
          <p:cNvPr id="4" name="Image 1" descr="preencoded.png"/>
          <p:cNvPicPr>
            <a:picLocks noChangeAspect="1"/>
          </p:cNvPicPr>
          <p:nvPr/>
        </p:nvPicPr>
        <p:blipFill>
          <a:blip r:embed="rId4"/>
          <a:stretch>
            <a:fillRect/>
          </a:stretch>
        </p:blipFill>
        <p:spPr>
          <a:xfrm>
            <a:off x="9144000" y="-17585"/>
            <a:ext cx="5486400" cy="10673477"/>
          </a:xfrm>
          <a:prstGeom prst="rect">
            <a:avLst/>
          </a:prstGeom>
        </p:spPr>
      </p:pic>
      <p:sp>
        <p:nvSpPr>
          <p:cNvPr id="5" name="Text 1"/>
          <p:cNvSpPr/>
          <p:nvPr/>
        </p:nvSpPr>
        <p:spPr>
          <a:xfrm>
            <a:off x="604837" y="475178"/>
            <a:ext cx="7934325" cy="1016318"/>
          </a:xfrm>
          <a:prstGeom prst="rect">
            <a:avLst/>
          </a:prstGeom>
          <a:noFill/>
          <a:ln/>
        </p:spPr>
        <p:txBody>
          <a:bodyPr wrap="square" rtlCol="0" anchor="t"/>
          <a:lstStyle/>
          <a:p>
            <a:pPr marL="0" indent="0">
              <a:lnSpc>
                <a:spcPts val="4002"/>
              </a:lnSpc>
              <a:buNone/>
            </a:pPr>
            <a:r>
              <a:rPr lang="en-US" sz="3202" dirty="0">
                <a:solidFill>
                  <a:srgbClr val="FFFFFF"/>
                </a:solidFill>
                <a:latin typeface="Unbounded" pitchFamily="34" charset="0"/>
                <a:ea typeface="Unbounded" pitchFamily="34" charset="-122"/>
                <a:cs typeface="Unbounded" pitchFamily="34" charset="-120"/>
              </a:rPr>
              <a:t>REFLECTION AND FUTURE ASPIRATIONS</a:t>
            </a:r>
            <a:endParaRPr lang="en-US" sz="3202" dirty="0"/>
          </a:p>
        </p:txBody>
      </p:sp>
      <p:pic>
        <p:nvPicPr>
          <p:cNvPr id="6" name="Image 2" descr="preencoded.png"/>
          <p:cNvPicPr>
            <a:picLocks noChangeAspect="1"/>
          </p:cNvPicPr>
          <p:nvPr/>
        </p:nvPicPr>
        <p:blipFill>
          <a:blip r:embed="rId5"/>
          <a:stretch>
            <a:fillRect/>
          </a:stretch>
        </p:blipFill>
        <p:spPr>
          <a:xfrm>
            <a:off x="604837" y="1750695"/>
            <a:ext cx="431959" cy="431959"/>
          </a:xfrm>
          <a:prstGeom prst="rect">
            <a:avLst/>
          </a:prstGeom>
        </p:spPr>
      </p:pic>
      <p:sp>
        <p:nvSpPr>
          <p:cNvPr id="7" name="Text 2"/>
          <p:cNvSpPr/>
          <p:nvPr/>
        </p:nvSpPr>
        <p:spPr>
          <a:xfrm>
            <a:off x="604837" y="2355413"/>
            <a:ext cx="2033111"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Looking Back</a:t>
            </a:r>
            <a:endParaRPr lang="en-US" sz="1601" dirty="0"/>
          </a:p>
        </p:txBody>
      </p:sp>
      <p:sp>
        <p:nvSpPr>
          <p:cNvPr id="8" name="Text 3"/>
          <p:cNvSpPr/>
          <p:nvPr/>
        </p:nvSpPr>
        <p:spPr>
          <a:xfrm>
            <a:off x="604837" y="2713196"/>
            <a:ext cx="7934325" cy="829747"/>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Reflecting on my life's journey, I am grateful for the experiences, challenges, and opportunities that have shaped me. From my early years in Kiambu to my educational pursuits at Precious Blood Secondary School and the University of Nairobi, each chapter has contributed to my personal growth and development.</a:t>
            </a:r>
            <a:endParaRPr lang="en-US" sz="1361" dirty="0"/>
          </a:p>
        </p:txBody>
      </p:sp>
      <p:pic>
        <p:nvPicPr>
          <p:cNvPr id="9" name="Image 3" descr="preencoded.png"/>
          <p:cNvPicPr>
            <a:picLocks noChangeAspect="1"/>
          </p:cNvPicPr>
          <p:nvPr/>
        </p:nvPicPr>
        <p:blipFill>
          <a:blip r:embed="rId6"/>
          <a:stretch>
            <a:fillRect/>
          </a:stretch>
        </p:blipFill>
        <p:spPr>
          <a:xfrm>
            <a:off x="604837" y="4061341"/>
            <a:ext cx="431959" cy="431959"/>
          </a:xfrm>
          <a:prstGeom prst="rect">
            <a:avLst/>
          </a:prstGeom>
        </p:spPr>
      </p:pic>
      <p:sp>
        <p:nvSpPr>
          <p:cNvPr id="10" name="Text 4"/>
          <p:cNvSpPr/>
          <p:nvPr/>
        </p:nvSpPr>
        <p:spPr>
          <a:xfrm>
            <a:off x="604837" y="4666059"/>
            <a:ext cx="2629138"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Embracing the Future</a:t>
            </a:r>
            <a:endParaRPr lang="en-US" sz="1601" dirty="0"/>
          </a:p>
        </p:txBody>
      </p:sp>
      <p:sp>
        <p:nvSpPr>
          <p:cNvPr id="11" name="Text 5"/>
          <p:cNvSpPr/>
          <p:nvPr/>
        </p:nvSpPr>
        <p:spPr>
          <a:xfrm>
            <a:off x="604837" y="5023842"/>
            <a:ext cx="7934325" cy="829747"/>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As I look ahead, I am filled with hope and determination. My aspirations include continuing my education, contributing to advancements in medical biochemistry, and making a positive impact on society. I am committed to giving back to my community and using my knowledge and skills to improve the lives of others.</a:t>
            </a:r>
            <a:endParaRPr lang="en-US" sz="1361" dirty="0"/>
          </a:p>
        </p:txBody>
      </p:sp>
      <p:pic>
        <p:nvPicPr>
          <p:cNvPr id="12" name="Image 4" descr="preencoded.png"/>
          <p:cNvPicPr>
            <a:picLocks noChangeAspect="1"/>
          </p:cNvPicPr>
          <p:nvPr/>
        </p:nvPicPr>
        <p:blipFill>
          <a:blip r:embed="rId7"/>
          <a:stretch>
            <a:fillRect/>
          </a:stretch>
        </p:blipFill>
        <p:spPr>
          <a:xfrm>
            <a:off x="604837" y="6371987"/>
            <a:ext cx="431959" cy="431959"/>
          </a:xfrm>
          <a:prstGeom prst="rect">
            <a:avLst/>
          </a:prstGeom>
        </p:spPr>
      </p:pic>
      <p:sp>
        <p:nvSpPr>
          <p:cNvPr id="13" name="Text 6"/>
          <p:cNvSpPr/>
          <p:nvPr/>
        </p:nvSpPr>
        <p:spPr>
          <a:xfrm>
            <a:off x="604837" y="6976705"/>
            <a:ext cx="2033111"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Gratitude</a:t>
            </a:r>
            <a:endParaRPr lang="en-US" sz="1601" dirty="0"/>
          </a:p>
        </p:txBody>
      </p:sp>
      <p:sp>
        <p:nvSpPr>
          <p:cNvPr id="14" name="Text 7"/>
          <p:cNvSpPr/>
          <p:nvPr/>
        </p:nvSpPr>
        <p:spPr>
          <a:xfrm>
            <a:off x="604837" y="7334488"/>
            <a:ext cx="7934325" cy="553164"/>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I am deeply grateful to my family, friends, mentors, and educators who have supported and guided me throughout my journey. Their unwavering belief in me has been a source of strength and inspiration.</a:t>
            </a:r>
            <a:endParaRPr lang="en-US" sz="1361" dirty="0"/>
          </a:p>
        </p:txBody>
      </p:sp>
      <p:pic>
        <p:nvPicPr>
          <p:cNvPr id="15" name="Image 5" descr="preencoded.png"/>
          <p:cNvPicPr>
            <a:picLocks noChangeAspect="1"/>
          </p:cNvPicPr>
          <p:nvPr/>
        </p:nvPicPr>
        <p:blipFill>
          <a:blip r:embed="rId8"/>
          <a:stretch>
            <a:fillRect/>
          </a:stretch>
        </p:blipFill>
        <p:spPr>
          <a:xfrm>
            <a:off x="604837" y="8406051"/>
            <a:ext cx="431959" cy="431959"/>
          </a:xfrm>
          <a:prstGeom prst="rect">
            <a:avLst/>
          </a:prstGeom>
        </p:spPr>
      </p:pic>
      <p:sp>
        <p:nvSpPr>
          <p:cNvPr id="16" name="Text 8"/>
          <p:cNvSpPr/>
          <p:nvPr/>
        </p:nvSpPr>
        <p:spPr>
          <a:xfrm>
            <a:off x="604837" y="9010769"/>
            <a:ext cx="2033111" cy="254198"/>
          </a:xfrm>
          <a:prstGeom prst="rect">
            <a:avLst/>
          </a:prstGeom>
          <a:noFill/>
          <a:ln/>
        </p:spPr>
        <p:txBody>
          <a:bodyPr wrap="none" rtlCol="0" anchor="t"/>
          <a:lstStyle/>
          <a:p>
            <a:pPr marL="0" indent="0" algn="l">
              <a:lnSpc>
                <a:spcPts val="2001"/>
              </a:lnSpc>
              <a:buNone/>
            </a:pPr>
            <a:r>
              <a:rPr lang="en-US" sz="1601" dirty="0">
                <a:solidFill>
                  <a:srgbClr val="CAD6DE"/>
                </a:solidFill>
                <a:latin typeface="Unbounded" pitchFamily="34" charset="0"/>
                <a:ea typeface="Unbounded" pitchFamily="34" charset="-122"/>
                <a:cs typeface="Unbounded" pitchFamily="34" charset="-120"/>
              </a:rPr>
              <a:t>Conclusion</a:t>
            </a:r>
            <a:endParaRPr lang="en-US" sz="1601" dirty="0"/>
          </a:p>
        </p:txBody>
      </p:sp>
      <p:sp>
        <p:nvSpPr>
          <p:cNvPr id="17" name="Text 9"/>
          <p:cNvSpPr/>
          <p:nvPr/>
        </p:nvSpPr>
        <p:spPr>
          <a:xfrm>
            <a:off x="604837" y="9368552"/>
            <a:ext cx="7934325" cy="829747"/>
          </a:xfrm>
          <a:prstGeom prst="rect">
            <a:avLst/>
          </a:prstGeom>
          <a:noFill/>
          <a:ln/>
        </p:spPr>
        <p:txBody>
          <a:bodyPr wrap="square" rtlCol="0" anchor="t"/>
          <a:lstStyle/>
          <a:p>
            <a:pPr marL="0" indent="0" algn="l">
              <a:lnSpc>
                <a:spcPts val="2177"/>
              </a:lnSpc>
              <a:buNone/>
            </a:pPr>
            <a:r>
              <a:rPr lang="en-US" sz="1361" dirty="0">
                <a:solidFill>
                  <a:srgbClr val="CAD6DE"/>
                </a:solidFill>
                <a:latin typeface="Cabin" pitchFamily="34" charset="0"/>
                <a:ea typeface="Cabin" pitchFamily="34" charset="-122"/>
                <a:cs typeface="Cabin" pitchFamily="34" charset="-120"/>
              </a:rPr>
              <a:t>My autobiography is a testament to the power of resilience, faith, and the pursuit of excellence. It is a reflection of my journey thus far and a glimpse into the future I envision. As I continue to weave the tapestry of my life, I am excited about the possibilities that lie ahead and the contributions I can make to the world.</a:t>
            </a:r>
            <a:endParaRPr lang="en-US" sz="136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TotalTime>
  <Words>1824</Words>
  <Application>Microsoft Office PowerPoint</Application>
  <PresentationFormat>Custom</PresentationFormat>
  <Paragraphs>96</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Cabin</vt:lpstr>
      <vt:lpstr>Unbounded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Quracy Mwihaki</cp:lastModifiedBy>
  <cp:revision>2</cp:revision>
  <dcterms:created xsi:type="dcterms:W3CDTF">2024-07-21T14:57:21Z</dcterms:created>
  <dcterms:modified xsi:type="dcterms:W3CDTF">2024-07-21T15:16:51Z</dcterms:modified>
</cp:coreProperties>
</file>